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Quattrocento" charset="1" panose="02020502030000000404"/>
      <p:regular r:id="rId29"/>
    </p:embeddedFont>
    <p:embeddedFont>
      <p:font typeface="Roboto Bold" charset="1" panose="02000000000000000000"/>
      <p:regular r:id="rId30"/>
    </p:embeddedFont>
    <p:embeddedFont>
      <p:font typeface="Arial MT Pro Bold" charset="1" panose="020B0802020202020204"/>
      <p:regular r:id="rId31"/>
    </p:embeddedFont>
    <p:embeddedFont>
      <p:font typeface="Arial MT Pro" charset="1" panose="020B0502020202020204"/>
      <p:regular r:id="rId35"/>
    </p:embeddedFont>
    <p:embeddedFont>
      <p:font typeface="Roboto" charset="1" panose="02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5.xml" Type="http://schemas.openxmlformats.org/officeDocument/2006/relationships/notesSlide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44" Target="notesSlides/notesSlide13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49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8.xml" Type="http://schemas.openxmlformats.org/officeDocument/2006/relationships/notesSlide"/><Relationship Id="rId51" Target="notesSlides/notesSlide19.xml" Type="http://schemas.openxmlformats.org/officeDocument/2006/relationships/notesSlide"/><Relationship Id="rId52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Using Convolutional Neural Network (CNN)-based speech recognition model specifically trained to detect predefined keywords or commands.</a:t>
            </a:r>
          </a:p>
          <a:p>
            <a:r>
              <a:rPr lang="en-US"/>
              <a:t>For example, when a customer says “thanh toán” (which means pay), the CNN model processes the audio signal, extracts acoustic features, and accurately identifies the keyword.</a:t>
            </a:r>
          </a:p>
          <a:p>
            <a:r>
              <a:rPr lang="en-US"/>
              <a:t>Once the keyword is recognized, the system automatically triggers the payment workflow, such as displaying a QR code on the screen for quick mobile payment.</a:t>
            </a:r>
          </a:p>
          <a:p>
            <a:r>
              <a:rPr lang="en-US"/>
              <a:t>This hands-free interaction allows customers to complete their purchase without touching any buttons, making the process faster, cleaner, and more user-friendly.</a:t>
            </a:r>
          </a:p>
          <a:p>
            <a:r>
              <a:rPr lang="en-US"/>
              <a:t>In addition, the CNN-based approach ensures robust performance even in noisy retail environments, increasing the reliability of the system.</a:t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objective of this project is to develop a snack shelf that integrates load cell sensors, image processing (camera), and electronic payment.</a:t>
            </a:r>
          </a:p>
          <a:p>
            <a:r>
              <a:rPr lang="en-US"/>
              <a:t>Automatically monitors and updates the quantity of snack items on each shelf using weight sensors.</a:t>
            </a:r>
          </a:p>
          <a:p>
            <a:r>
              <a:rPr lang="en-US"/>
              <a:t>Displays real-time purchase information (item type, quantity, unit price, and total price) on a payment screen.</a:t>
            </a:r>
          </a:p>
          <a:p>
            <a:r>
              <a:rPr lang="en-US"/>
              <a:t>Supports quick and contactless payments via QR code.</a:t>
            </a:r>
          </a:p>
          <a:p>
            <a:r>
              <a:rPr lang="en-US"/>
              <a:t>Detects and alerts when a customer attempts to leave without payment using a surveillance camera system.</a:t>
            </a:r>
          </a:p>
          <a:p>
            <a:r>
              <a:rPr lang="en-US"/>
              <a:t>Notifies staff when the inventory level of any item falls below a predefined threshold. Easy configuration of product details, pricing, and thresholds via mobile/web interface.</a:t>
            </a:r>
          </a:p>
          <a:p>
            <a:r>
              <a:rPr lang="en-US"/>
              <a:t/>
            </a:r>
          </a:p>
          <a:p>
            <a:r>
              <a:rPr lang="en-US"/>
              <a:t>Real-world Application Context</a:t>
            </a:r>
          </a:p>
          <a:p>
            <a:r>
              <a:rPr lang="en-US"/>
              <a:t>Unmanned mini-stores or convenience kiosks</a:t>
            </a:r>
          </a:p>
          <a:p>
            <a:r>
              <a:rPr lang="en-US"/>
              <a:t>Office buildings, schools, hospitals, or apartment complexes</a:t>
            </a:r>
          </a:p>
          <a:p>
            <a:r>
              <a:rPr lang="en-US"/>
              <a:t>Facilitates remote inventory monitoring and low-cost sales operations.</a:t>
            </a:r>
          </a:p>
          <a:p>
            <a:r>
              <a:rPr lang="en-US"/>
              <a:t>Small businesses testing self-service retail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7.jpe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Level of Confidentiality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7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70025" y="2656807"/>
            <a:ext cx="10577550" cy="182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8"/>
              </a:lnSpc>
            </a:pPr>
            <a:r>
              <a:rPr lang="en-US" b="true" sz="5325">
                <a:solidFill>
                  <a:srgbClr val="DFE2E7"/>
                </a:solidFill>
                <a:latin typeface="Roboto Bold"/>
                <a:ea typeface="Roboto Bold"/>
                <a:cs typeface="Roboto Bold"/>
                <a:sym typeface="Roboto Bold"/>
              </a:rPr>
              <a:t>Smart Vending Shelf With Contactless Payment System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9078" y="8783103"/>
            <a:ext cx="3273900" cy="742950"/>
            <a:chOff x="0" y="0"/>
            <a:chExt cx="4365200" cy="990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4339717" cy="965200"/>
            </a:xfrm>
            <a:custGeom>
              <a:avLst/>
              <a:gdLst/>
              <a:ahLst/>
              <a:cxnLst/>
              <a:rect r="r" b="b" t="t" l="l"/>
              <a:pathLst>
                <a:path h="965200" w="4339717">
                  <a:moveTo>
                    <a:pt x="0" y="482600"/>
                  </a:moveTo>
                  <a:cubicBezTo>
                    <a:pt x="0" y="216027"/>
                    <a:pt x="220472" y="0"/>
                    <a:pt x="492379" y="0"/>
                  </a:cubicBezTo>
                  <a:lnTo>
                    <a:pt x="3847338" y="0"/>
                  </a:lnTo>
                  <a:cubicBezTo>
                    <a:pt x="4119245" y="0"/>
                    <a:pt x="4339717" y="216027"/>
                    <a:pt x="4339717" y="482600"/>
                  </a:cubicBezTo>
                  <a:cubicBezTo>
                    <a:pt x="4339717" y="749173"/>
                    <a:pt x="4119245" y="965200"/>
                    <a:pt x="3847338" y="965200"/>
                  </a:cubicBezTo>
                  <a:lnTo>
                    <a:pt x="492379" y="965200"/>
                  </a:lnTo>
                  <a:cubicBezTo>
                    <a:pt x="220472" y="965200"/>
                    <a:pt x="0" y="749173"/>
                    <a:pt x="0" y="482600"/>
                  </a:cubicBezTo>
                  <a:close/>
                </a:path>
              </a:pathLst>
            </a:custGeom>
            <a:solidFill>
              <a:srgbClr val="F37121">
                <a:alpha val="3922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365117" cy="990600"/>
            </a:xfrm>
            <a:custGeom>
              <a:avLst/>
              <a:gdLst/>
              <a:ahLst/>
              <a:cxnLst/>
              <a:rect r="r" b="b" t="t" l="l"/>
              <a:pathLst>
                <a:path h="990600" w="4365117">
                  <a:moveTo>
                    <a:pt x="0" y="495300"/>
                  </a:moveTo>
                  <a:cubicBezTo>
                    <a:pt x="0" y="221488"/>
                    <a:pt x="226441" y="0"/>
                    <a:pt x="505079" y="0"/>
                  </a:cubicBezTo>
                  <a:lnTo>
                    <a:pt x="3860038" y="0"/>
                  </a:lnTo>
                  <a:lnTo>
                    <a:pt x="3860038" y="12700"/>
                  </a:lnTo>
                  <a:lnTo>
                    <a:pt x="3860038" y="0"/>
                  </a:lnTo>
                  <a:cubicBezTo>
                    <a:pt x="4138803" y="0"/>
                    <a:pt x="4365117" y="221488"/>
                    <a:pt x="4365117" y="495300"/>
                  </a:cubicBezTo>
                  <a:lnTo>
                    <a:pt x="4352417" y="495300"/>
                  </a:lnTo>
                  <a:lnTo>
                    <a:pt x="4365117" y="495300"/>
                  </a:lnTo>
                  <a:lnTo>
                    <a:pt x="4352417" y="495300"/>
                  </a:lnTo>
                  <a:lnTo>
                    <a:pt x="4365117" y="495300"/>
                  </a:lnTo>
                  <a:cubicBezTo>
                    <a:pt x="4365117" y="769112"/>
                    <a:pt x="4138676" y="990600"/>
                    <a:pt x="3860038" y="990600"/>
                  </a:cubicBezTo>
                  <a:lnTo>
                    <a:pt x="3860038" y="977900"/>
                  </a:lnTo>
                  <a:lnTo>
                    <a:pt x="3860038" y="990600"/>
                  </a:lnTo>
                  <a:lnTo>
                    <a:pt x="505079" y="990600"/>
                  </a:lnTo>
                  <a:lnTo>
                    <a:pt x="505079" y="977900"/>
                  </a:lnTo>
                  <a:lnTo>
                    <a:pt x="505079" y="990600"/>
                  </a:lnTo>
                  <a:cubicBezTo>
                    <a:pt x="226441" y="990600"/>
                    <a:pt x="0" y="769112"/>
                    <a:pt x="0" y="495300"/>
                  </a:cubicBezTo>
                  <a:cubicBezTo>
                    <a:pt x="0" y="492887"/>
                    <a:pt x="635" y="490474"/>
                    <a:pt x="2032" y="488442"/>
                  </a:cubicBezTo>
                  <a:lnTo>
                    <a:pt x="12700" y="495300"/>
                  </a:lnTo>
                  <a:lnTo>
                    <a:pt x="0" y="495300"/>
                  </a:lnTo>
                  <a:moveTo>
                    <a:pt x="25400" y="495300"/>
                  </a:moveTo>
                  <a:cubicBezTo>
                    <a:pt x="25400" y="497713"/>
                    <a:pt x="24765" y="500126"/>
                    <a:pt x="23368" y="502158"/>
                  </a:cubicBezTo>
                  <a:lnTo>
                    <a:pt x="12700" y="495300"/>
                  </a:lnTo>
                  <a:lnTo>
                    <a:pt x="25400" y="495300"/>
                  </a:lnTo>
                  <a:cubicBezTo>
                    <a:pt x="25400" y="754634"/>
                    <a:pt x="239903" y="965200"/>
                    <a:pt x="505079" y="965200"/>
                  </a:cubicBezTo>
                  <a:lnTo>
                    <a:pt x="3860038" y="965200"/>
                  </a:lnTo>
                  <a:cubicBezTo>
                    <a:pt x="4125214" y="965200"/>
                    <a:pt x="4339717" y="754634"/>
                    <a:pt x="4339717" y="495300"/>
                  </a:cubicBezTo>
                  <a:cubicBezTo>
                    <a:pt x="4339717" y="235966"/>
                    <a:pt x="4125214" y="25400"/>
                    <a:pt x="3860038" y="25400"/>
                  </a:cubicBezTo>
                  <a:lnTo>
                    <a:pt x="505079" y="25400"/>
                  </a:lnTo>
                  <a:lnTo>
                    <a:pt x="505079" y="12700"/>
                  </a:lnTo>
                  <a:lnTo>
                    <a:pt x="505079" y="25400"/>
                  </a:lnTo>
                  <a:cubicBezTo>
                    <a:pt x="239903" y="25400"/>
                    <a:pt x="25400" y="235966"/>
                    <a:pt x="25400" y="495300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04249" y="8961306"/>
            <a:ext cx="19596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Sep</a:t>
            </a:r>
            <a:r>
              <a:rPr lang="en-US" sz="24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 12th, 2025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0026" y="5308300"/>
            <a:ext cx="5862900" cy="8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4500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CS17IUH</a:t>
            </a:r>
          </a:p>
        </p:txBody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3471978" y="766541"/>
            <a:ext cx="3037047" cy="911114"/>
            <a:chOff x="0" y="0"/>
            <a:chExt cx="4049396" cy="12148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049395" cy="1214755"/>
            </a:xfrm>
            <a:custGeom>
              <a:avLst/>
              <a:gdLst/>
              <a:ahLst/>
              <a:cxnLst/>
              <a:rect r="r" b="b" t="t" l="l"/>
              <a:pathLst>
                <a:path h="1214755" w="4049395">
                  <a:moveTo>
                    <a:pt x="0" y="0"/>
                  </a:moveTo>
                  <a:lnTo>
                    <a:pt x="4049395" y="0"/>
                  </a:lnTo>
                  <a:lnTo>
                    <a:pt x="4049395" y="1214755"/>
                  </a:lnTo>
                  <a:lnTo>
                    <a:pt x="0" y="121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699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650925" y="544144"/>
            <a:ext cx="2598188" cy="1133512"/>
            <a:chOff x="0" y="0"/>
            <a:chExt cx="3464250" cy="15113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464306" cy="1511300"/>
            </a:xfrm>
            <a:custGeom>
              <a:avLst/>
              <a:gdLst/>
              <a:ahLst/>
              <a:cxnLst/>
              <a:rect r="r" b="b" t="t" l="l"/>
              <a:pathLst>
                <a:path h="1511300" w="3464306">
                  <a:moveTo>
                    <a:pt x="0" y="0"/>
                  </a:moveTo>
                  <a:lnTo>
                    <a:pt x="3464306" y="0"/>
                  </a:lnTo>
                  <a:lnTo>
                    <a:pt x="3464306" y="1511300"/>
                  </a:lnTo>
                  <a:lnTo>
                    <a:pt x="0" y="151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-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System Design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1496568"/>
            <a:ext cx="5290660" cy="2975996"/>
          </a:xfrm>
          <a:custGeom>
            <a:avLst/>
            <a:gdLst/>
            <a:ahLst/>
            <a:cxnLst/>
            <a:rect r="r" b="b" t="t" l="l"/>
            <a:pathLst>
              <a:path h="2975996" w="5290660">
                <a:moveTo>
                  <a:pt x="0" y="0"/>
                </a:moveTo>
                <a:lnTo>
                  <a:pt x="5290660" y="0"/>
                </a:lnTo>
                <a:lnTo>
                  <a:pt x="5290660" y="2975996"/>
                </a:lnTo>
                <a:lnTo>
                  <a:pt x="0" y="2975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500335" y="1498441"/>
            <a:ext cx="5287330" cy="2974123"/>
          </a:xfrm>
          <a:custGeom>
            <a:avLst/>
            <a:gdLst/>
            <a:ahLst/>
            <a:cxnLst/>
            <a:rect r="r" b="b" t="t" l="l"/>
            <a:pathLst>
              <a:path h="2974123" w="5287330">
                <a:moveTo>
                  <a:pt x="0" y="0"/>
                </a:moveTo>
                <a:lnTo>
                  <a:pt x="5287330" y="0"/>
                </a:lnTo>
                <a:lnTo>
                  <a:pt x="5287330" y="2974123"/>
                </a:lnTo>
                <a:lnTo>
                  <a:pt x="0" y="2974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971970" y="1498441"/>
            <a:ext cx="5287330" cy="2974123"/>
          </a:xfrm>
          <a:custGeom>
            <a:avLst/>
            <a:gdLst/>
            <a:ahLst/>
            <a:cxnLst/>
            <a:rect r="r" b="b" t="t" l="l"/>
            <a:pathLst>
              <a:path h="2974123" w="5287330">
                <a:moveTo>
                  <a:pt x="0" y="0"/>
                </a:moveTo>
                <a:lnTo>
                  <a:pt x="5287330" y="0"/>
                </a:lnTo>
                <a:lnTo>
                  <a:pt x="5287330" y="2974123"/>
                </a:lnTo>
                <a:lnTo>
                  <a:pt x="0" y="2974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9314" y="4579606"/>
            <a:ext cx="5280046" cy="2916975"/>
          </a:xfrm>
          <a:custGeom>
            <a:avLst/>
            <a:gdLst/>
            <a:ahLst/>
            <a:cxnLst/>
            <a:rect r="r" b="b" t="t" l="l"/>
            <a:pathLst>
              <a:path h="2916975" w="5280046">
                <a:moveTo>
                  <a:pt x="0" y="0"/>
                </a:moveTo>
                <a:lnTo>
                  <a:pt x="5280046" y="0"/>
                </a:lnTo>
                <a:lnTo>
                  <a:pt x="5280046" y="2916975"/>
                </a:lnTo>
                <a:lnTo>
                  <a:pt x="0" y="2916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09" r="0" b="-90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500335" y="4579606"/>
            <a:ext cx="5287330" cy="2974123"/>
          </a:xfrm>
          <a:custGeom>
            <a:avLst/>
            <a:gdLst/>
            <a:ahLst/>
            <a:cxnLst/>
            <a:rect r="r" b="b" t="t" l="l"/>
            <a:pathLst>
              <a:path h="2974123" w="5287330">
                <a:moveTo>
                  <a:pt x="0" y="0"/>
                </a:moveTo>
                <a:lnTo>
                  <a:pt x="5287330" y="0"/>
                </a:lnTo>
                <a:lnTo>
                  <a:pt x="5287330" y="2974123"/>
                </a:lnTo>
                <a:lnTo>
                  <a:pt x="0" y="29741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71970" y="4579606"/>
            <a:ext cx="5287330" cy="2974123"/>
          </a:xfrm>
          <a:custGeom>
            <a:avLst/>
            <a:gdLst/>
            <a:ahLst/>
            <a:cxnLst/>
            <a:rect r="r" b="b" t="t" l="l"/>
            <a:pathLst>
              <a:path h="2974123" w="5287330">
                <a:moveTo>
                  <a:pt x="0" y="0"/>
                </a:moveTo>
                <a:lnTo>
                  <a:pt x="5287330" y="0"/>
                </a:lnTo>
                <a:lnTo>
                  <a:pt x="5287330" y="2974123"/>
                </a:lnTo>
                <a:lnTo>
                  <a:pt x="0" y="2974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39314" y="7553729"/>
            <a:ext cx="5280046" cy="2599919"/>
          </a:xfrm>
          <a:custGeom>
            <a:avLst/>
            <a:gdLst/>
            <a:ahLst/>
            <a:cxnLst/>
            <a:rect r="r" b="b" t="t" l="l"/>
            <a:pathLst>
              <a:path h="2599919" w="5280046">
                <a:moveTo>
                  <a:pt x="0" y="0"/>
                </a:moveTo>
                <a:lnTo>
                  <a:pt x="5280046" y="0"/>
                </a:lnTo>
                <a:lnTo>
                  <a:pt x="5280046" y="2599919"/>
                </a:lnTo>
                <a:lnTo>
                  <a:pt x="0" y="259991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117" r="0" b="-7117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System Design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1343025"/>
            <a:ext cx="18288000" cy="471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This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system integrates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Node.js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(backend) and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React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(frontend) to provide smart shelf and inventory manag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ment. Real-time data from Jetson sensors is transmitted via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MQTT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for stock monitoring,  replenishment suggestions, and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automatic alerts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on discrepancies. Managers can easily optimize warehouse operations and track sales performance.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With React, the frontend ensures smooth, real-time updates, while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ExpressJS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on Node.js powers the backend w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it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h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RESTful APIs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high performan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 and easy integration with databases and middleware. The Web API architecture enables scalability,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ERP/WMS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integration, and future mobile app expansion.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The system adopts a modern Web API model, serving as the central communication layer between IoT devices, the database, and the user interface.</a:t>
            </a:r>
          </a:p>
          <a:p>
            <a:pPr algn="just">
              <a:lnSpc>
                <a:spcPts val="372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7" id="17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" b="-29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0" y="3466427"/>
            <a:ext cx="6770645" cy="3080644"/>
          </a:xfrm>
          <a:custGeom>
            <a:avLst/>
            <a:gdLst/>
            <a:ahLst/>
            <a:cxnLst/>
            <a:rect r="r" b="b" t="t" l="l"/>
            <a:pathLst>
              <a:path h="3080644" w="6770645">
                <a:moveTo>
                  <a:pt x="0" y="0"/>
                </a:moveTo>
                <a:lnTo>
                  <a:pt x="6770645" y="0"/>
                </a:lnTo>
                <a:lnTo>
                  <a:pt x="6770645" y="3080644"/>
                </a:lnTo>
                <a:lnTo>
                  <a:pt x="0" y="3080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38044"/>
            <a:ext cx="6770645" cy="3087188"/>
          </a:xfrm>
          <a:custGeom>
            <a:avLst/>
            <a:gdLst/>
            <a:ahLst/>
            <a:cxnLst/>
            <a:rect r="r" b="b" t="t" l="l"/>
            <a:pathLst>
              <a:path h="3087188" w="6770645">
                <a:moveTo>
                  <a:pt x="0" y="0"/>
                </a:moveTo>
                <a:lnTo>
                  <a:pt x="6770645" y="0"/>
                </a:lnTo>
                <a:lnTo>
                  <a:pt x="6770645" y="3087189"/>
                </a:lnTo>
                <a:lnTo>
                  <a:pt x="0" y="3087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6889971"/>
            <a:ext cx="6770645" cy="3097773"/>
          </a:xfrm>
          <a:custGeom>
            <a:avLst/>
            <a:gdLst/>
            <a:ahLst/>
            <a:cxnLst/>
            <a:rect r="r" b="b" t="t" l="l"/>
            <a:pathLst>
              <a:path h="3097773" w="6770645">
                <a:moveTo>
                  <a:pt x="0" y="0"/>
                </a:moveTo>
                <a:lnTo>
                  <a:pt x="6770645" y="0"/>
                </a:lnTo>
                <a:lnTo>
                  <a:pt x="6770645" y="3097773"/>
                </a:lnTo>
                <a:lnTo>
                  <a:pt x="0" y="3097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770645" y="6967207"/>
            <a:ext cx="6838731" cy="3070844"/>
          </a:xfrm>
          <a:custGeom>
            <a:avLst/>
            <a:gdLst/>
            <a:ahLst/>
            <a:cxnLst/>
            <a:rect r="r" b="b" t="t" l="l"/>
            <a:pathLst>
              <a:path h="3070844" w="6838731">
                <a:moveTo>
                  <a:pt x="0" y="0"/>
                </a:moveTo>
                <a:lnTo>
                  <a:pt x="6838731" y="0"/>
                </a:lnTo>
                <a:lnTo>
                  <a:pt x="6838731" y="3070844"/>
                </a:lnTo>
                <a:lnTo>
                  <a:pt x="0" y="3070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646" b="-434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770645" y="0"/>
            <a:ext cx="6600606" cy="3189638"/>
          </a:xfrm>
          <a:custGeom>
            <a:avLst/>
            <a:gdLst/>
            <a:ahLst/>
            <a:cxnLst/>
            <a:rect r="r" b="b" t="t" l="l"/>
            <a:pathLst>
              <a:path h="3189638" w="6600606">
                <a:moveTo>
                  <a:pt x="0" y="0"/>
                </a:moveTo>
                <a:lnTo>
                  <a:pt x="6600606" y="0"/>
                </a:lnTo>
                <a:lnTo>
                  <a:pt x="6600606" y="3189638"/>
                </a:lnTo>
                <a:lnTo>
                  <a:pt x="0" y="3189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69" t="0" r="-256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770645" y="3466427"/>
            <a:ext cx="6600606" cy="3006217"/>
          </a:xfrm>
          <a:custGeom>
            <a:avLst/>
            <a:gdLst/>
            <a:ahLst/>
            <a:cxnLst/>
            <a:rect r="r" b="b" t="t" l="l"/>
            <a:pathLst>
              <a:path h="3006217" w="6600606">
                <a:moveTo>
                  <a:pt x="0" y="0"/>
                </a:moveTo>
                <a:lnTo>
                  <a:pt x="6600606" y="0"/>
                </a:lnTo>
                <a:lnTo>
                  <a:pt x="6600606" y="3006217"/>
                </a:lnTo>
                <a:lnTo>
                  <a:pt x="0" y="3006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71251" y="38044"/>
            <a:ext cx="4838849" cy="6384122"/>
          </a:xfrm>
          <a:custGeom>
            <a:avLst/>
            <a:gdLst/>
            <a:ahLst/>
            <a:cxnLst/>
            <a:rect r="r" b="b" t="t" l="l"/>
            <a:pathLst>
              <a:path h="6384122" w="4838849">
                <a:moveTo>
                  <a:pt x="0" y="0"/>
                </a:moveTo>
                <a:lnTo>
                  <a:pt x="4838849" y="0"/>
                </a:lnTo>
                <a:lnTo>
                  <a:pt x="4838849" y="6384123"/>
                </a:lnTo>
                <a:lnTo>
                  <a:pt x="0" y="6384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69207" y="6967207"/>
            <a:ext cx="7042937" cy="3160518"/>
          </a:xfrm>
          <a:custGeom>
            <a:avLst/>
            <a:gdLst/>
            <a:ahLst/>
            <a:cxnLst/>
            <a:rect r="r" b="b" t="t" l="l"/>
            <a:pathLst>
              <a:path h="3160518" w="7042937">
                <a:moveTo>
                  <a:pt x="0" y="0"/>
                </a:moveTo>
                <a:lnTo>
                  <a:pt x="7042937" y="0"/>
                </a:lnTo>
                <a:lnTo>
                  <a:pt x="7042937" y="3160518"/>
                </a:lnTo>
                <a:lnTo>
                  <a:pt x="0" y="3160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User flow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343" y="1553819"/>
            <a:ext cx="9077657" cy="839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Customer walks into an area monitored by a camera 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Customer pick up a product from</a:t>
            </a: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the shelf → Loadcell detects weight change.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BLE Communication Manager sends data to backend.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Backend updates the cart and notifies frontend via WebSocket.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User selects payment button → Backend generates QR code.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Payment gateway verifies transaction and updates order database.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If successful → Receipt generated (optional).</a:t>
            </a:r>
          </a:p>
          <a:p>
            <a:pPr algn="l" marL="786677" indent="-393338" lvl="1">
              <a:lnSpc>
                <a:spcPts val="4440"/>
              </a:lnSpc>
              <a:buAutoNum type="arabicPeriod" startAt="1"/>
            </a:pPr>
            <a:r>
              <a:rPr lang="en-US" sz="3217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Camera monitors user → If unpaid departure detected, system triggers alarm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759302" y="2460199"/>
            <a:ext cx="2908226" cy="912082"/>
            <a:chOff x="0" y="0"/>
            <a:chExt cx="765952" cy="2402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5952" cy="240219"/>
            </a:xfrm>
            <a:custGeom>
              <a:avLst/>
              <a:gdLst/>
              <a:ahLst/>
              <a:cxnLst/>
              <a:rect r="r" b="b" t="t" l="l"/>
              <a:pathLst>
                <a:path h="240219" w="765952">
                  <a:moveTo>
                    <a:pt x="0" y="0"/>
                  </a:moveTo>
                  <a:lnTo>
                    <a:pt x="765952" y="0"/>
                  </a:lnTo>
                  <a:lnTo>
                    <a:pt x="765952" y="240219"/>
                  </a:lnTo>
                  <a:lnTo>
                    <a:pt x="0" y="240219"/>
                  </a:lnTo>
                  <a:close/>
                </a:path>
              </a:pathLst>
            </a:custGeom>
            <a:solidFill>
              <a:srgbClr val="19226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765952" cy="24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  <a:r>
                <a:rPr lang="en-US" sz="15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Detect presence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59302" y="3791375"/>
            <a:ext cx="2908226" cy="912082"/>
            <a:chOff x="0" y="0"/>
            <a:chExt cx="765952" cy="2402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5952" cy="240219"/>
            </a:xfrm>
            <a:custGeom>
              <a:avLst/>
              <a:gdLst/>
              <a:ahLst/>
              <a:cxnLst/>
              <a:rect r="r" b="b" t="t" l="l"/>
              <a:pathLst>
                <a:path h="240219" w="765952">
                  <a:moveTo>
                    <a:pt x="0" y="0"/>
                  </a:moveTo>
                  <a:lnTo>
                    <a:pt x="765952" y="0"/>
                  </a:lnTo>
                  <a:lnTo>
                    <a:pt x="765952" y="240219"/>
                  </a:lnTo>
                  <a:lnTo>
                    <a:pt x="0" y="240219"/>
                  </a:lnTo>
                  <a:close/>
                </a:path>
              </a:pathLst>
            </a:custGeom>
            <a:solidFill>
              <a:srgbClr val="19226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765952" cy="24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  <a:r>
                <a:rPr lang="en-US" sz="15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Pick item &amp; update cart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9302" y="5150254"/>
            <a:ext cx="2908226" cy="912082"/>
            <a:chOff x="0" y="0"/>
            <a:chExt cx="765952" cy="2402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65952" cy="240219"/>
            </a:xfrm>
            <a:custGeom>
              <a:avLst/>
              <a:gdLst/>
              <a:ahLst/>
              <a:cxnLst/>
              <a:rect r="r" b="b" t="t" l="l"/>
              <a:pathLst>
                <a:path h="240219" w="765952">
                  <a:moveTo>
                    <a:pt x="0" y="0"/>
                  </a:moveTo>
                  <a:lnTo>
                    <a:pt x="765952" y="0"/>
                  </a:lnTo>
                  <a:lnTo>
                    <a:pt x="765952" y="240219"/>
                  </a:lnTo>
                  <a:lnTo>
                    <a:pt x="0" y="240219"/>
                  </a:lnTo>
                  <a:close/>
                </a:path>
              </a:pathLst>
            </a:custGeom>
            <a:solidFill>
              <a:srgbClr val="19226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765952" cy="24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  <a:r>
                <a:rPr lang="en-US" sz="15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Display order summary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759302" y="6569486"/>
            <a:ext cx="2908226" cy="912082"/>
            <a:chOff x="0" y="0"/>
            <a:chExt cx="765952" cy="2402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5952" cy="240219"/>
            </a:xfrm>
            <a:custGeom>
              <a:avLst/>
              <a:gdLst/>
              <a:ahLst/>
              <a:cxnLst/>
              <a:rect r="r" b="b" t="t" l="l"/>
              <a:pathLst>
                <a:path h="240219" w="765952">
                  <a:moveTo>
                    <a:pt x="0" y="0"/>
                  </a:moveTo>
                  <a:lnTo>
                    <a:pt x="765952" y="0"/>
                  </a:lnTo>
                  <a:lnTo>
                    <a:pt x="765952" y="240219"/>
                  </a:lnTo>
                  <a:lnTo>
                    <a:pt x="0" y="240219"/>
                  </a:lnTo>
                  <a:close/>
                </a:path>
              </a:pathLst>
            </a:custGeom>
            <a:solidFill>
              <a:srgbClr val="19226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765952" cy="24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  <a:r>
                <a:rPr lang="en-US" sz="15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Generate QR payment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759302" y="7928365"/>
            <a:ext cx="2908226" cy="912082"/>
            <a:chOff x="0" y="0"/>
            <a:chExt cx="765952" cy="2402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5952" cy="240219"/>
            </a:xfrm>
            <a:custGeom>
              <a:avLst/>
              <a:gdLst/>
              <a:ahLst/>
              <a:cxnLst/>
              <a:rect r="r" b="b" t="t" l="l"/>
              <a:pathLst>
                <a:path h="240219" w="765952">
                  <a:moveTo>
                    <a:pt x="0" y="0"/>
                  </a:moveTo>
                  <a:lnTo>
                    <a:pt x="765952" y="0"/>
                  </a:lnTo>
                  <a:lnTo>
                    <a:pt x="765952" y="240219"/>
                  </a:lnTo>
                  <a:lnTo>
                    <a:pt x="0" y="240219"/>
                  </a:lnTo>
                  <a:close/>
                </a:path>
              </a:pathLst>
            </a:custGeom>
            <a:solidFill>
              <a:srgbClr val="19226D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"/>
              <a:ext cx="765952" cy="24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  <a:r>
                <a:rPr lang="en-US" sz="157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Payment confirmation &amp; print bill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4213415" y="3372281"/>
            <a:ext cx="0" cy="419094"/>
          </a:xfrm>
          <a:prstGeom prst="line">
            <a:avLst/>
          </a:prstGeom>
          <a:ln cap="flat" w="38100">
            <a:solidFill>
              <a:srgbClr val="1922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4213415" y="4703457"/>
            <a:ext cx="0" cy="446797"/>
          </a:xfrm>
          <a:prstGeom prst="line">
            <a:avLst/>
          </a:prstGeom>
          <a:ln cap="flat" w="38100">
            <a:solidFill>
              <a:srgbClr val="1922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4213415" y="6062336"/>
            <a:ext cx="0" cy="507150"/>
          </a:xfrm>
          <a:prstGeom prst="line">
            <a:avLst/>
          </a:prstGeom>
          <a:ln cap="flat" w="38100">
            <a:solidFill>
              <a:srgbClr val="19226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4213415" y="7481568"/>
            <a:ext cx="0" cy="446797"/>
          </a:xfrm>
          <a:prstGeom prst="line">
            <a:avLst/>
          </a:prstGeom>
          <a:ln cap="flat" w="38100">
            <a:solidFill>
              <a:srgbClr val="19226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Edge processing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63343" y="5773406"/>
            <a:ext cx="8380657" cy="3240521"/>
          </a:xfrm>
          <a:custGeom>
            <a:avLst/>
            <a:gdLst/>
            <a:ahLst/>
            <a:cxnLst/>
            <a:rect r="r" b="b" t="t" l="l"/>
            <a:pathLst>
              <a:path h="3240521" w="8380657">
                <a:moveTo>
                  <a:pt x="0" y="0"/>
                </a:moveTo>
                <a:lnTo>
                  <a:pt x="8380657" y="0"/>
                </a:lnTo>
                <a:lnTo>
                  <a:pt x="8380657" y="3240521"/>
                </a:lnTo>
                <a:lnTo>
                  <a:pt x="0" y="324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708605" y="5143500"/>
            <a:ext cx="6350632" cy="4765620"/>
          </a:xfrm>
          <a:custGeom>
            <a:avLst/>
            <a:gdLst/>
            <a:ahLst/>
            <a:cxnLst/>
            <a:rect r="r" b="b" t="t" l="l"/>
            <a:pathLst>
              <a:path h="4765620" w="6350632">
                <a:moveTo>
                  <a:pt x="0" y="0"/>
                </a:moveTo>
                <a:lnTo>
                  <a:pt x="6350633" y="0"/>
                </a:lnTo>
                <a:lnTo>
                  <a:pt x="6350633" y="4765620"/>
                </a:lnTo>
                <a:lnTo>
                  <a:pt x="0" y="476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580" y="1792657"/>
            <a:ext cx="18184841" cy="3301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525" indent="-326262" lvl="1">
              <a:lnSpc>
                <a:spcPts val="3683"/>
              </a:lnSpc>
              <a:buFont typeface="Arial"/>
              <a:buChar char="•"/>
            </a:pP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BGM220 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receives loadcell signals via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HX711 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amplifier/decoder. Based on the raw data converted into actual weight, then mapped to the quantity of products.</a:t>
            </a:r>
          </a:p>
          <a:p>
            <a:pPr algn="just" marL="652525" indent="-326262" lvl="1">
              <a:lnSpc>
                <a:spcPts val="3683"/>
              </a:lnSpc>
              <a:buFont typeface="Arial"/>
              <a:buChar char="•"/>
            </a:pP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About the protocol for communicating with other components, when the weight changes, quantity or error status will be transmitted to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Jetson nano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via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BLE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. </a:t>
            </a:r>
          </a:p>
          <a:p>
            <a:pPr algn="just" marL="652525" indent="-326262" lvl="1">
              <a:lnSpc>
                <a:spcPts val="3683"/>
              </a:lnSpc>
              <a:buFont typeface="Arial"/>
              <a:buChar char="•"/>
            </a:pP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LCD 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connected via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I2C 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shows product information.</a:t>
            </a:r>
          </a:p>
          <a:p>
            <a:pPr algn="just" marL="652525" indent="-326262" lvl="1">
              <a:lnSpc>
                <a:spcPts val="3683"/>
              </a:lnSpc>
              <a:buFont typeface="Arial"/>
              <a:buChar char="•"/>
            </a:pP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Loadcell parameters 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(scale, offset) and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product information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(standard weight, name, price) are stored in </a:t>
            </a:r>
            <a:r>
              <a:rPr lang="en-US" b="true" sz="2669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NVM3</a:t>
            </a:r>
            <a:r>
              <a:rPr lang="en-US" sz="2669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for persistence after reboot.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AI on EFR32xG26 Explorer Kit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913185" y="5372423"/>
            <a:ext cx="4600423" cy="4169902"/>
          </a:xfrm>
          <a:custGeom>
            <a:avLst/>
            <a:gdLst/>
            <a:ahLst/>
            <a:cxnLst/>
            <a:rect r="r" b="b" t="t" l="l"/>
            <a:pathLst>
              <a:path h="4169902" w="4600423">
                <a:moveTo>
                  <a:pt x="0" y="0"/>
                </a:moveTo>
                <a:lnTo>
                  <a:pt x="4600423" y="0"/>
                </a:lnTo>
                <a:lnTo>
                  <a:pt x="4600423" y="4169902"/>
                </a:lnTo>
                <a:lnTo>
                  <a:pt x="0" y="4169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84422" y="5399834"/>
            <a:ext cx="5290892" cy="4137951"/>
          </a:xfrm>
          <a:custGeom>
            <a:avLst/>
            <a:gdLst/>
            <a:ahLst/>
            <a:cxnLst/>
            <a:rect r="r" b="b" t="t" l="l"/>
            <a:pathLst>
              <a:path h="4137951" w="5290892">
                <a:moveTo>
                  <a:pt x="0" y="0"/>
                </a:moveTo>
                <a:lnTo>
                  <a:pt x="5290892" y="0"/>
                </a:lnTo>
                <a:lnTo>
                  <a:pt x="5290892" y="4137952"/>
                </a:lnTo>
                <a:lnTo>
                  <a:pt x="0" y="4137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830377" y="5372423"/>
            <a:ext cx="7204595" cy="4439831"/>
          </a:xfrm>
          <a:custGeom>
            <a:avLst/>
            <a:gdLst/>
            <a:ahLst/>
            <a:cxnLst/>
            <a:rect r="r" b="b" t="t" l="l"/>
            <a:pathLst>
              <a:path h="4439831" w="7204595">
                <a:moveTo>
                  <a:pt x="0" y="0"/>
                </a:moveTo>
                <a:lnTo>
                  <a:pt x="7204594" y="0"/>
                </a:lnTo>
                <a:lnTo>
                  <a:pt x="7204594" y="4439831"/>
                </a:lnTo>
                <a:lnTo>
                  <a:pt x="0" y="4439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3241" y="1935666"/>
            <a:ext cx="17880851" cy="331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Using a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Convolutional Neural Network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(CNN)-based speech recognition model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specifically the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TENet12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architecture, trained with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MLTK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to detect predefined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keywords or commands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The model is trained on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Vietnamese audio data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 captured d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re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c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ly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from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he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nte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g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rat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d mic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r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ophone on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the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EFR32xG26 board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 ensuring accuracy and real-world adaptability.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Once the keyword is recognized, the system automatically triggers the corresponding workflow.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Allows customers to complete their purchase without touching any buttons, making the process faster, cleaner, and more user-friendly.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Tracking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699586" y="4192294"/>
            <a:ext cx="5549825" cy="5549825"/>
          </a:xfrm>
          <a:custGeom>
            <a:avLst/>
            <a:gdLst/>
            <a:ahLst/>
            <a:cxnLst/>
            <a:rect r="r" b="b" t="t" l="l"/>
            <a:pathLst>
              <a:path h="5549825" w="5549825">
                <a:moveTo>
                  <a:pt x="0" y="0"/>
                </a:moveTo>
                <a:lnTo>
                  <a:pt x="5549824" y="0"/>
                </a:lnTo>
                <a:lnTo>
                  <a:pt x="5549824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44000" y="4101862"/>
            <a:ext cx="8223235" cy="6145032"/>
          </a:xfrm>
          <a:custGeom>
            <a:avLst/>
            <a:gdLst/>
            <a:ahLst/>
            <a:cxnLst/>
            <a:rect r="r" b="b" t="t" l="l"/>
            <a:pathLst>
              <a:path h="6145032" w="8223235">
                <a:moveTo>
                  <a:pt x="0" y="0"/>
                </a:moveTo>
                <a:lnTo>
                  <a:pt x="8223235" y="0"/>
                </a:lnTo>
                <a:lnTo>
                  <a:pt x="8223235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0" y="1387477"/>
            <a:ext cx="18288000" cy="271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46551" indent="-373276" lvl="1">
              <a:lnSpc>
                <a:spcPts val="4214"/>
              </a:lnSpc>
              <a:buFont typeface="Arial"/>
              <a:buChar char="•"/>
            </a:pP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Using the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YOLO model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to detect “person” and passed to the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SORT 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tracker for assigning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unique IDs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.</a:t>
            </a:r>
          </a:p>
          <a:p>
            <a:pPr algn="just" marL="746551" indent="-373276" lvl="1">
              <a:lnSpc>
                <a:spcPts val="4214"/>
              </a:lnSpc>
              <a:buFont typeface="Arial"/>
              <a:buChar char="•"/>
            </a:pP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Trigger an alert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if that “person” is out of the frame without payment and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push up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to the Web management a receipt with status “payment incomplete”.</a:t>
            </a:r>
          </a:p>
          <a:p>
            <a:pPr algn="just" marL="746551" indent="-373276" lvl="1">
              <a:lnSpc>
                <a:spcPts val="4214"/>
              </a:lnSpc>
              <a:buFont typeface="Arial"/>
              <a:buChar char="•"/>
            </a:pP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If there are 2 different “person” appear in the same frame, it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only 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tracks the “person” </a:t>
            </a:r>
            <a:r>
              <a:rPr lang="en-US" b="true" sz="3053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that picks up</a:t>
            </a:r>
            <a:r>
              <a:rPr lang="en-US" sz="3053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the product.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2F2F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Mobile app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84422" y="2192005"/>
            <a:ext cx="3529760" cy="7255617"/>
          </a:xfrm>
          <a:custGeom>
            <a:avLst/>
            <a:gdLst/>
            <a:ahLst/>
            <a:cxnLst/>
            <a:rect r="r" b="b" t="t" l="l"/>
            <a:pathLst>
              <a:path h="7255617" w="3529760">
                <a:moveTo>
                  <a:pt x="0" y="0"/>
                </a:moveTo>
                <a:lnTo>
                  <a:pt x="3529760" y="0"/>
                </a:lnTo>
                <a:lnTo>
                  <a:pt x="3529760" y="7255617"/>
                </a:lnTo>
                <a:lnTo>
                  <a:pt x="0" y="7255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225159" y="2192005"/>
            <a:ext cx="3529760" cy="7255617"/>
          </a:xfrm>
          <a:custGeom>
            <a:avLst/>
            <a:gdLst/>
            <a:ahLst/>
            <a:cxnLst/>
            <a:rect r="r" b="b" t="t" l="l"/>
            <a:pathLst>
              <a:path h="7255617" w="3529760">
                <a:moveTo>
                  <a:pt x="0" y="0"/>
                </a:moveTo>
                <a:lnTo>
                  <a:pt x="3529759" y="0"/>
                </a:lnTo>
                <a:lnTo>
                  <a:pt x="3529759" y="7255617"/>
                </a:lnTo>
                <a:lnTo>
                  <a:pt x="0" y="7255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865895" y="2192005"/>
            <a:ext cx="3529760" cy="7255617"/>
          </a:xfrm>
          <a:custGeom>
            <a:avLst/>
            <a:gdLst/>
            <a:ahLst/>
            <a:cxnLst/>
            <a:rect r="r" b="b" t="t" l="l"/>
            <a:pathLst>
              <a:path h="7255617" w="3529760">
                <a:moveTo>
                  <a:pt x="0" y="0"/>
                </a:moveTo>
                <a:lnTo>
                  <a:pt x="3529760" y="0"/>
                </a:lnTo>
                <a:lnTo>
                  <a:pt x="3529760" y="7255617"/>
                </a:lnTo>
                <a:lnTo>
                  <a:pt x="0" y="7255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510080" y="2192005"/>
            <a:ext cx="3529760" cy="7255617"/>
          </a:xfrm>
          <a:custGeom>
            <a:avLst/>
            <a:gdLst/>
            <a:ahLst/>
            <a:cxnLst/>
            <a:rect r="r" b="b" t="t" l="l"/>
            <a:pathLst>
              <a:path h="7255617" w="3529760">
                <a:moveTo>
                  <a:pt x="0" y="0"/>
                </a:moveTo>
                <a:lnTo>
                  <a:pt x="3529759" y="0"/>
                </a:lnTo>
                <a:lnTo>
                  <a:pt x="3529759" y="7255617"/>
                </a:lnTo>
                <a:lnTo>
                  <a:pt x="0" y="72556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0" id="20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67131" y="3953719"/>
            <a:ext cx="2060212" cy="1781213"/>
            <a:chOff x="0" y="0"/>
            <a:chExt cx="2746950" cy="2374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47010" cy="2375027"/>
            </a:xfrm>
            <a:custGeom>
              <a:avLst/>
              <a:gdLst/>
              <a:ahLst/>
              <a:cxnLst/>
              <a:rect r="r" b="b" t="t" l="l"/>
              <a:pathLst>
                <a:path h="2375027" w="2747010">
                  <a:moveTo>
                    <a:pt x="0" y="414909"/>
                  </a:moveTo>
                  <a:cubicBezTo>
                    <a:pt x="0" y="185674"/>
                    <a:pt x="186436" y="0"/>
                    <a:pt x="416179" y="0"/>
                  </a:cubicBezTo>
                  <a:lnTo>
                    <a:pt x="2330831" y="0"/>
                  </a:lnTo>
                  <a:lnTo>
                    <a:pt x="2330831" y="28575"/>
                  </a:lnTo>
                  <a:lnTo>
                    <a:pt x="2330831" y="0"/>
                  </a:lnTo>
                  <a:cubicBezTo>
                    <a:pt x="2560574" y="0"/>
                    <a:pt x="2747010" y="185674"/>
                    <a:pt x="2747010" y="414909"/>
                  </a:cubicBezTo>
                  <a:lnTo>
                    <a:pt x="2718435" y="414909"/>
                  </a:lnTo>
                  <a:lnTo>
                    <a:pt x="2747010" y="414909"/>
                  </a:lnTo>
                  <a:lnTo>
                    <a:pt x="2747010" y="1960118"/>
                  </a:lnTo>
                  <a:lnTo>
                    <a:pt x="2718435" y="1960118"/>
                  </a:lnTo>
                  <a:lnTo>
                    <a:pt x="2747010" y="1960118"/>
                  </a:lnTo>
                  <a:cubicBezTo>
                    <a:pt x="2747010" y="2189353"/>
                    <a:pt x="2560574" y="2375027"/>
                    <a:pt x="2330831" y="2375027"/>
                  </a:cubicBezTo>
                  <a:lnTo>
                    <a:pt x="2330831" y="2346452"/>
                  </a:lnTo>
                  <a:lnTo>
                    <a:pt x="2330831" y="2374900"/>
                  </a:lnTo>
                  <a:lnTo>
                    <a:pt x="416179" y="2374900"/>
                  </a:lnTo>
                  <a:lnTo>
                    <a:pt x="416179" y="2346325"/>
                  </a:lnTo>
                  <a:lnTo>
                    <a:pt x="416179" y="2374900"/>
                  </a:lnTo>
                  <a:cubicBezTo>
                    <a:pt x="186436" y="2374900"/>
                    <a:pt x="0" y="2189353"/>
                    <a:pt x="0" y="1960118"/>
                  </a:cubicBezTo>
                  <a:lnTo>
                    <a:pt x="0" y="414909"/>
                  </a:lnTo>
                  <a:lnTo>
                    <a:pt x="28575" y="414909"/>
                  </a:lnTo>
                  <a:lnTo>
                    <a:pt x="0" y="414909"/>
                  </a:lnTo>
                  <a:moveTo>
                    <a:pt x="57150" y="414909"/>
                  </a:moveTo>
                  <a:lnTo>
                    <a:pt x="57150" y="1960118"/>
                  </a:lnTo>
                  <a:lnTo>
                    <a:pt x="28575" y="1960118"/>
                  </a:lnTo>
                  <a:lnTo>
                    <a:pt x="57150" y="1960118"/>
                  </a:lnTo>
                  <a:cubicBezTo>
                    <a:pt x="57150" y="2157603"/>
                    <a:pt x="217805" y="2317877"/>
                    <a:pt x="416179" y="2317877"/>
                  </a:cubicBezTo>
                  <a:lnTo>
                    <a:pt x="2330831" y="2317877"/>
                  </a:lnTo>
                  <a:cubicBezTo>
                    <a:pt x="2529205" y="2317877"/>
                    <a:pt x="2689860" y="2157603"/>
                    <a:pt x="2689860" y="1960118"/>
                  </a:cubicBezTo>
                  <a:lnTo>
                    <a:pt x="2689860" y="414909"/>
                  </a:lnTo>
                  <a:cubicBezTo>
                    <a:pt x="2689860" y="217424"/>
                    <a:pt x="2529205" y="57150"/>
                    <a:pt x="2330831" y="57150"/>
                  </a:cubicBezTo>
                  <a:lnTo>
                    <a:pt x="416179" y="57150"/>
                  </a:lnTo>
                  <a:lnTo>
                    <a:pt x="416179" y="28575"/>
                  </a:lnTo>
                  <a:lnTo>
                    <a:pt x="416179" y="57150"/>
                  </a:lnTo>
                  <a:cubicBezTo>
                    <a:pt x="217805" y="57150"/>
                    <a:pt x="57150" y="217424"/>
                    <a:pt x="57150" y="414909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52400"/>
              <a:ext cx="2746950" cy="252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000"/>
                </a:lnSpc>
              </a:pPr>
              <a:r>
                <a:rPr lang="en-US" b="true" sz="75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04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988" y="5876025"/>
            <a:ext cx="145578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Ri</a:t>
            </a: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sk management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88670" y="285790"/>
            <a:ext cx="15773400" cy="1066622"/>
            <a:chOff x="0" y="0"/>
            <a:chExt cx="21031200" cy="14221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031200" cy="1422162"/>
            </a:xfrm>
            <a:custGeom>
              <a:avLst/>
              <a:gdLst/>
              <a:ahLst/>
              <a:cxnLst/>
              <a:rect r="r" b="b" t="t" l="l"/>
              <a:pathLst>
                <a:path h="142216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162"/>
                  </a:lnTo>
                  <a:lnTo>
                    <a:pt x="0" y="1422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1031200" cy="14602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36"/>
                </a:lnSpc>
              </a:pP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Risk management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19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2476251" y="4383912"/>
            <a:ext cx="6234612" cy="1519176"/>
            <a:chOff x="0" y="0"/>
            <a:chExt cx="8312816" cy="20255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12785" cy="2025523"/>
            </a:xfrm>
            <a:custGeom>
              <a:avLst/>
              <a:gdLst/>
              <a:ahLst/>
              <a:cxnLst/>
              <a:rect r="r" b="b" t="t" l="l"/>
              <a:pathLst>
                <a:path h="2025523" w="8312785">
                  <a:moveTo>
                    <a:pt x="0" y="0"/>
                  </a:moveTo>
                  <a:lnTo>
                    <a:pt x="8312785" y="0"/>
                  </a:lnTo>
                  <a:lnTo>
                    <a:pt x="8312785" y="2025523"/>
                  </a:lnTo>
                  <a:lnTo>
                    <a:pt x="0" y="202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7782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6" id="26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" b="-295"/>
              </a:stretch>
            </a:blipFill>
          </p:spPr>
        </p:sp>
      </p:grp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266700" y="1700414"/>
          <a:ext cx="17754600" cy="8405348"/>
        </p:xfrm>
        <a:graphic>
          <a:graphicData uri="http://schemas.openxmlformats.org/drawingml/2006/table">
            <a:tbl>
              <a:tblPr/>
              <a:tblGrid>
                <a:gridCol w="2554565"/>
                <a:gridCol w="7248002"/>
                <a:gridCol w="7952033"/>
              </a:tblGrid>
              <a:tr h="6859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Risk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Mitigation Strategy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9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Incorrect Weight Detection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Loadcell data may be incorrect during the process of customers placing products indecisively.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Use machine learning models to predict customer actions based on loadcell variation data over time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2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False Positives in Voice recognition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Detections are incorrect occasionally (between different labels under varying environmental conditions)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Apply more data augmentation to increase its diversity, enriching the dataset.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12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Hardware Failures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Load cells or camera may malfunction.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Implement redundancy or self-diagnostics; notify admin on failure.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39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Privacy Concerns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Tracking customers with camera may raise issues.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Avoid face recognition; use body shape, anonymized tracking, and comply with local laws.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22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Misplaced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The customer placed the snack in a position that does not match the actual location.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From the current quantity data of each type of snack compared to its correct quantity, it is possible to detect which snack is placed in the wrong position.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7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b="true" sz="2250">
                          <a:solidFill>
                            <a:srgbClr val="034EA2"/>
                          </a:solidFill>
                          <a:latin typeface="Arial MT Pro Bold"/>
                          <a:ea typeface="Arial MT Pro Bold"/>
                          <a:cs typeface="Arial MT Pro Bold"/>
                          <a:sym typeface="Arial MT Pro Bold"/>
                        </a:rPr>
                        <a:t>Misplacement of snacks of the same weight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Customers can swap snacks of different prices but the same weight.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04"/>
                        </a:lnSpc>
                        <a:defRPr/>
                      </a:pPr>
                      <a:r>
                        <a:rPr lang="en-US" sz="2250">
                          <a:solidFill>
                            <a:srgbClr val="034EA2"/>
                          </a:solidFill>
                          <a:latin typeface="Arial MT Pro"/>
                          <a:ea typeface="Arial MT Pro"/>
                          <a:cs typeface="Arial MT Pro"/>
                          <a:sym typeface="Arial MT Pro"/>
                        </a:rPr>
                        <a:t>The rule for snack shelves is to only sell different snacks that are the same weight if they are priced the same.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34E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0" id="20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84422" y="239106"/>
            <a:ext cx="15773400" cy="1066622"/>
            <a:chOff x="0" y="0"/>
            <a:chExt cx="21031200" cy="14221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031200" cy="1422162"/>
            </a:xfrm>
            <a:custGeom>
              <a:avLst/>
              <a:gdLst/>
              <a:ahLst/>
              <a:cxnLst/>
              <a:rect r="r" b="b" t="t" l="l"/>
              <a:pathLst>
                <a:path h="142216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162"/>
                  </a:lnTo>
                  <a:lnTo>
                    <a:pt x="0" y="1422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031200" cy="14602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36"/>
                </a:lnSpc>
              </a:pP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CONTENT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49044" y="2580956"/>
            <a:ext cx="937012" cy="826312"/>
            <a:chOff x="0" y="0"/>
            <a:chExt cx="1249350" cy="11017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49426" cy="1101725"/>
            </a:xfrm>
            <a:custGeom>
              <a:avLst/>
              <a:gdLst/>
              <a:ahLst/>
              <a:cxnLst/>
              <a:rect r="r" b="b" t="t" l="l"/>
              <a:pathLst>
                <a:path h="1101725" w="1249426">
                  <a:moveTo>
                    <a:pt x="0" y="202692"/>
                  </a:moveTo>
                  <a:cubicBezTo>
                    <a:pt x="0" y="90551"/>
                    <a:pt x="91440" y="0"/>
                    <a:pt x="203835" y="0"/>
                  </a:cubicBezTo>
                  <a:lnTo>
                    <a:pt x="1045591" y="0"/>
                  </a:lnTo>
                  <a:lnTo>
                    <a:pt x="1045591" y="28575"/>
                  </a:lnTo>
                  <a:lnTo>
                    <a:pt x="1045591" y="0"/>
                  </a:lnTo>
                  <a:cubicBezTo>
                    <a:pt x="1157986" y="0"/>
                    <a:pt x="1249426" y="90551"/>
                    <a:pt x="1249426" y="202692"/>
                  </a:cubicBezTo>
                  <a:lnTo>
                    <a:pt x="1220724" y="202692"/>
                  </a:lnTo>
                  <a:lnTo>
                    <a:pt x="1249299" y="202692"/>
                  </a:lnTo>
                  <a:lnTo>
                    <a:pt x="1249299" y="899033"/>
                  </a:lnTo>
                  <a:lnTo>
                    <a:pt x="1220724" y="899033"/>
                  </a:lnTo>
                  <a:lnTo>
                    <a:pt x="1249299" y="899033"/>
                  </a:lnTo>
                  <a:cubicBezTo>
                    <a:pt x="1249299" y="1011174"/>
                    <a:pt x="1157859" y="1101725"/>
                    <a:pt x="1045464" y="1101725"/>
                  </a:cubicBezTo>
                  <a:lnTo>
                    <a:pt x="1045464" y="1073150"/>
                  </a:lnTo>
                  <a:lnTo>
                    <a:pt x="1045464" y="1101725"/>
                  </a:lnTo>
                  <a:lnTo>
                    <a:pt x="203835" y="1101725"/>
                  </a:lnTo>
                  <a:lnTo>
                    <a:pt x="203835" y="1073150"/>
                  </a:lnTo>
                  <a:lnTo>
                    <a:pt x="203835" y="1101725"/>
                  </a:lnTo>
                  <a:cubicBezTo>
                    <a:pt x="91440" y="1101725"/>
                    <a:pt x="0" y="1011174"/>
                    <a:pt x="0" y="899033"/>
                  </a:cubicBezTo>
                  <a:lnTo>
                    <a:pt x="0" y="202692"/>
                  </a:lnTo>
                  <a:lnTo>
                    <a:pt x="28575" y="202692"/>
                  </a:lnTo>
                  <a:lnTo>
                    <a:pt x="0" y="202692"/>
                  </a:lnTo>
                  <a:moveTo>
                    <a:pt x="57150" y="202692"/>
                  </a:moveTo>
                  <a:lnTo>
                    <a:pt x="57150" y="899033"/>
                  </a:lnTo>
                  <a:lnTo>
                    <a:pt x="28575" y="899033"/>
                  </a:lnTo>
                  <a:lnTo>
                    <a:pt x="57150" y="899033"/>
                  </a:lnTo>
                  <a:cubicBezTo>
                    <a:pt x="57150" y="979170"/>
                    <a:pt x="122682" y="1044575"/>
                    <a:pt x="203835" y="1044575"/>
                  </a:cubicBezTo>
                  <a:lnTo>
                    <a:pt x="1045591" y="1044575"/>
                  </a:lnTo>
                  <a:cubicBezTo>
                    <a:pt x="1126744" y="1044575"/>
                    <a:pt x="1192276" y="979297"/>
                    <a:pt x="1192276" y="899033"/>
                  </a:cubicBezTo>
                  <a:lnTo>
                    <a:pt x="1192276" y="202692"/>
                  </a:lnTo>
                  <a:cubicBezTo>
                    <a:pt x="1192276" y="122555"/>
                    <a:pt x="1126744" y="57150"/>
                    <a:pt x="1045591" y="57150"/>
                  </a:cubicBezTo>
                  <a:lnTo>
                    <a:pt x="203835" y="57150"/>
                  </a:lnTo>
                  <a:lnTo>
                    <a:pt x="203835" y="28575"/>
                  </a:lnTo>
                  <a:lnTo>
                    <a:pt x="203835" y="57150"/>
                  </a:lnTo>
                  <a:cubicBezTo>
                    <a:pt x="122682" y="57150"/>
                    <a:pt x="57150" y="122428"/>
                    <a:pt x="57150" y="202692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249350" cy="116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49044" y="4632431"/>
            <a:ext cx="937012" cy="826312"/>
            <a:chOff x="0" y="0"/>
            <a:chExt cx="1249350" cy="11017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49426" cy="1101725"/>
            </a:xfrm>
            <a:custGeom>
              <a:avLst/>
              <a:gdLst/>
              <a:ahLst/>
              <a:cxnLst/>
              <a:rect r="r" b="b" t="t" l="l"/>
              <a:pathLst>
                <a:path h="1101725" w="1249426">
                  <a:moveTo>
                    <a:pt x="0" y="202692"/>
                  </a:moveTo>
                  <a:cubicBezTo>
                    <a:pt x="0" y="90551"/>
                    <a:pt x="91440" y="0"/>
                    <a:pt x="203835" y="0"/>
                  </a:cubicBezTo>
                  <a:lnTo>
                    <a:pt x="1045591" y="0"/>
                  </a:lnTo>
                  <a:lnTo>
                    <a:pt x="1045591" y="28575"/>
                  </a:lnTo>
                  <a:lnTo>
                    <a:pt x="1045591" y="0"/>
                  </a:lnTo>
                  <a:cubicBezTo>
                    <a:pt x="1157986" y="0"/>
                    <a:pt x="1249426" y="90551"/>
                    <a:pt x="1249426" y="202692"/>
                  </a:cubicBezTo>
                  <a:lnTo>
                    <a:pt x="1220724" y="202692"/>
                  </a:lnTo>
                  <a:lnTo>
                    <a:pt x="1249299" y="202692"/>
                  </a:lnTo>
                  <a:lnTo>
                    <a:pt x="1249299" y="899033"/>
                  </a:lnTo>
                  <a:lnTo>
                    <a:pt x="1220724" y="899033"/>
                  </a:lnTo>
                  <a:lnTo>
                    <a:pt x="1249299" y="899033"/>
                  </a:lnTo>
                  <a:cubicBezTo>
                    <a:pt x="1249299" y="1011174"/>
                    <a:pt x="1157859" y="1101725"/>
                    <a:pt x="1045464" y="1101725"/>
                  </a:cubicBezTo>
                  <a:lnTo>
                    <a:pt x="1045464" y="1073150"/>
                  </a:lnTo>
                  <a:lnTo>
                    <a:pt x="1045464" y="1101725"/>
                  </a:lnTo>
                  <a:lnTo>
                    <a:pt x="203835" y="1101725"/>
                  </a:lnTo>
                  <a:lnTo>
                    <a:pt x="203835" y="1073150"/>
                  </a:lnTo>
                  <a:lnTo>
                    <a:pt x="203835" y="1101725"/>
                  </a:lnTo>
                  <a:cubicBezTo>
                    <a:pt x="91440" y="1101725"/>
                    <a:pt x="0" y="1011174"/>
                    <a:pt x="0" y="899033"/>
                  </a:cubicBezTo>
                  <a:lnTo>
                    <a:pt x="0" y="202692"/>
                  </a:lnTo>
                  <a:lnTo>
                    <a:pt x="28575" y="202692"/>
                  </a:lnTo>
                  <a:lnTo>
                    <a:pt x="0" y="202692"/>
                  </a:lnTo>
                  <a:moveTo>
                    <a:pt x="57150" y="202692"/>
                  </a:moveTo>
                  <a:lnTo>
                    <a:pt x="57150" y="899033"/>
                  </a:lnTo>
                  <a:lnTo>
                    <a:pt x="28575" y="899033"/>
                  </a:lnTo>
                  <a:lnTo>
                    <a:pt x="57150" y="899033"/>
                  </a:lnTo>
                  <a:cubicBezTo>
                    <a:pt x="57150" y="979170"/>
                    <a:pt x="122682" y="1044575"/>
                    <a:pt x="203835" y="1044575"/>
                  </a:cubicBezTo>
                  <a:lnTo>
                    <a:pt x="1045591" y="1044575"/>
                  </a:lnTo>
                  <a:cubicBezTo>
                    <a:pt x="1126744" y="1044575"/>
                    <a:pt x="1192276" y="979297"/>
                    <a:pt x="1192276" y="899033"/>
                  </a:cubicBezTo>
                  <a:lnTo>
                    <a:pt x="1192276" y="202692"/>
                  </a:lnTo>
                  <a:cubicBezTo>
                    <a:pt x="1192276" y="122555"/>
                    <a:pt x="1126744" y="57150"/>
                    <a:pt x="1045591" y="57150"/>
                  </a:cubicBezTo>
                  <a:lnTo>
                    <a:pt x="203835" y="57150"/>
                  </a:lnTo>
                  <a:lnTo>
                    <a:pt x="203835" y="28575"/>
                  </a:lnTo>
                  <a:lnTo>
                    <a:pt x="203835" y="57150"/>
                  </a:lnTo>
                  <a:cubicBezTo>
                    <a:pt x="122682" y="57150"/>
                    <a:pt x="57150" y="122428"/>
                    <a:pt x="57150" y="202692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249350" cy="116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02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15050" y="2590631"/>
            <a:ext cx="937012" cy="826313"/>
            <a:chOff x="0" y="0"/>
            <a:chExt cx="1249350" cy="11017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49426" cy="1101725"/>
            </a:xfrm>
            <a:custGeom>
              <a:avLst/>
              <a:gdLst/>
              <a:ahLst/>
              <a:cxnLst/>
              <a:rect r="r" b="b" t="t" l="l"/>
              <a:pathLst>
                <a:path h="1101725" w="1249426">
                  <a:moveTo>
                    <a:pt x="0" y="202692"/>
                  </a:moveTo>
                  <a:cubicBezTo>
                    <a:pt x="0" y="90551"/>
                    <a:pt x="91440" y="0"/>
                    <a:pt x="203835" y="0"/>
                  </a:cubicBezTo>
                  <a:lnTo>
                    <a:pt x="1045591" y="0"/>
                  </a:lnTo>
                  <a:lnTo>
                    <a:pt x="1045591" y="28575"/>
                  </a:lnTo>
                  <a:lnTo>
                    <a:pt x="1045591" y="0"/>
                  </a:lnTo>
                  <a:cubicBezTo>
                    <a:pt x="1157986" y="0"/>
                    <a:pt x="1249426" y="90551"/>
                    <a:pt x="1249426" y="202692"/>
                  </a:cubicBezTo>
                  <a:lnTo>
                    <a:pt x="1220724" y="202692"/>
                  </a:lnTo>
                  <a:lnTo>
                    <a:pt x="1249299" y="202692"/>
                  </a:lnTo>
                  <a:lnTo>
                    <a:pt x="1249299" y="899033"/>
                  </a:lnTo>
                  <a:lnTo>
                    <a:pt x="1220724" y="899033"/>
                  </a:lnTo>
                  <a:lnTo>
                    <a:pt x="1249299" y="899033"/>
                  </a:lnTo>
                  <a:cubicBezTo>
                    <a:pt x="1249299" y="1011174"/>
                    <a:pt x="1157859" y="1101725"/>
                    <a:pt x="1045464" y="1101725"/>
                  </a:cubicBezTo>
                  <a:lnTo>
                    <a:pt x="1045464" y="1073150"/>
                  </a:lnTo>
                  <a:lnTo>
                    <a:pt x="1045464" y="1101725"/>
                  </a:lnTo>
                  <a:lnTo>
                    <a:pt x="203835" y="1101725"/>
                  </a:lnTo>
                  <a:lnTo>
                    <a:pt x="203835" y="1073150"/>
                  </a:lnTo>
                  <a:lnTo>
                    <a:pt x="203835" y="1101725"/>
                  </a:lnTo>
                  <a:cubicBezTo>
                    <a:pt x="91440" y="1101725"/>
                    <a:pt x="0" y="1011174"/>
                    <a:pt x="0" y="899033"/>
                  </a:cubicBezTo>
                  <a:lnTo>
                    <a:pt x="0" y="202692"/>
                  </a:lnTo>
                  <a:lnTo>
                    <a:pt x="28575" y="202692"/>
                  </a:lnTo>
                  <a:lnTo>
                    <a:pt x="0" y="202692"/>
                  </a:lnTo>
                  <a:moveTo>
                    <a:pt x="57150" y="202692"/>
                  </a:moveTo>
                  <a:lnTo>
                    <a:pt x="57150" y="899033"/>
                  </a:lnTo>
                  <a:lnTo>
                    <a:pt x="28575" y="899033"/>
                  </a:lnTo>
                  <a:lnTo>
                    <a:pt x="57150" y="899033"/>
                  </a:lnTo>
                  <a:cubicBezTo>
                    <a:pt x="57150" y="979170"/>
                    <a:pt x="122682" y="1044575"/>
                    <a:pt x="203835" y="1044575"/>
                  </a:cubicBezTo>
                  <a:lnTo>
                    <a:pt x="1045591" y="1044575"/>
                  </a:lnTo>
                  <a:cubicBezTo>
                    <a:pt x="1126744" y="1044575"/>
                    <a:pt x="1192276" y="979297"/>
                    <a:pt x="1192276" y="899033"/>
                  </a:cubicBezTo>
                  <a:lnTo>
                    <a:pt x="1192276" y="202692"/>
                  </a:lnTo>
                  <a:cubicBezTo>
                    <a:pt x="1192276" y="122555"/>
                    <a:pt x="1126744" y="57150"/>
                    <a:pt x="1045591" y="57150"/>
                  </a:cubicBezTo>
                  <a:lnTo>
                    <a:pt x="203835" y="57150"/>
                  </a:lnTo>
                  <a:lnTo>
                    <a:pt x="203835" y="28575"/>
                  </a:lnTo>
                  <a:lnTo>
                    <a:pt x="203835" y="57150"/>
                  </a:lnTo>
                  <a:cubicBezTo>
                    <a:pt x="122682" y="57150"/>
                    <a:pt x="57150" y="122428"/>
                    <a:pt x="57150" y="202692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249350" cy="116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03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99988" y="4730344"/>
            <a:ext cx="937012" cy="826312"/>
            <a:chOff x="0" y="0"/>
            <a:chExt cx="1249350" cy="11017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49426" cy="1101725"/>
            </a:xfrm>
            <a:custGeom>
              <a:avLst/>
              <a:gdLst/>
              <a:ahLst/>
              <a:cxnLst/>
              <a:rect r="r" b="b" t="t" l="l"/>
              <a:pathLst>
                <a:path h="1101725" w="1249426">
                  <a:moveTo>
                    <a:pt x="0" y="202692"/>
                  </a:moveTo>
                  <a:cubicBezTo>
                    <a:pt x="0" y="90551"/>
                    <a:pt x="91440" y="0"/>
                    <a:pt x="203835" y="0"/>
                  </a:cubicBezTo>
                  <a:lnTo>
                    <a:pt x="1045591" y="0"/>
                  </a:lnTo>
                  <a:lnTo>
                    <a:pt x="1045591" y="28575"/>
                  </a:lnTo>
                  <a:lnTo>
                    <a:pt x="1045591" y="0"/>
                  </a:lnTo>
                  <a:cubicBezTo>
                    <a:pt x="1157986" y="0"/>
                    <a:pt x="1249426" y="90551"/>
                    <a:pt x="1249426" y="202692"/>
                  </a:cubicBezTo>
                  <a:lnTo>
                    <a:pt x="1220724" y="202692"/>
                  </a:lnTo>
                  <a:lnTo>
                    <a:pt x="1249299" y="202692"/>
                  </a:lnTo>
                  <a:lnTo>
                    <a:pt x="1249299" y="899033"/>
                  </a:lnTo>
                  <a:lnTo>
                    <a:pt x="1220724" y="899033"/>
                  </a:lnTo>
                  <a:lnTo>
                    <a:pt x="1249299" y="899033"/>
                  </a:lnTo>
                  <a:cubicBezTo>
                    <a:pt x="1249299" y="1011174"/>
                    <a:pt x="1157859" y="1101725"/>
                    <a:pt x="1045464" y="1101725"/>
                  </a:cubicBezTo>
                  <a:lnTo>
                    <a:pt x="1045464" y="1073150"/>
                  </a:lnTo>
                  <a:lnTo>
                    <a:pt x="1045464" y="1101725"/>
                  </a:lnTo>
                  <a:lnTo>
                    <a:pt x="203835" y="1101725"/>
                  </a:lnTo>
                  <a:lnTo>
                    <a:pt x="203835" y="1073150"/>
                  </a:lnTo>
                  <a:lnTo>
                    <a:pt x="203835" y="1101725"/>
                  </a:lnTo>
                  <a:cubicBezTo>
                    <a:pt x="91440" y="1101725"/>
                    <a:pt x="0" y="1011174"/>
                    <a:pt x="0" y="899033"/>
                  </a:cubicBezTo>
                  <a:lnTo>
                    <a:pt x="0" y="202692"/>
                  </a:lnTo>
                  <a:lnTo>
                    <a:pt x="28575" y="202692"/>
                  </a:lnTo>
                  <a:lnTo>
                    <a:pt x="0" y="202692"/>
                  </a:lnTo>
                  <a:moveTo>
                    <a:pt x="57150" y="202692"/>
                  </a:moveTo>
                  <a:lnTo>
                    <a:pt x="57150" y="899033"/>
                  </a:lnTo>
                  <a:lnTo>
                    <a:pt x="28575" y="899033"/>
                  </a:lnTo>
                  <a:lnTo>
                    <a:pt x="57150" y="899033"/>
                  </a:lnTo>
                  <a:cubicBezTo>
                    <a:pt x="57150" y="979170"/>
                    <a:pt x="122682" y="1044575"/>
                    <a:pt x="203835" y="1044575"/>
                  </a:cubicBezTo>
                  <a:lnTo>
                    <a:pt x="1045591" y="1044575"/>
                  </a:lnTo>
                  <a:cubicBezTo>
                    <a:pt x="1126744" y="1044575"/>
                    <a:pt x="1192276" y="979297"/>
                    <a:pt x="1192276" y="899033"/>
                  </a:cubicBezTo>
                  <a:lnTo>
                    <a:pt x="1192276" y="202692"/>
                  </a:lnTo>
                  <a:cubicBezTo>
                    <a:pt x="1192276" y="122555"/>
                    <a:pt x="1126744" y="57150"/>
                    <a:pt x="1045591" y="57150"/>
                  </a:cubicBezTo>
                  <a:lnTo>
                    <a:pt x="203835" y="57150"/>
                  </a:lnTo>
                  <a:lnTo>
                    <a:pt x="203835" y="28575"/>
                  </a:lnTo>
                  <a:lnTo>
                    <a:pt x="203835" y="57150"/>
                  </a:lnTo>
                  <a:cubicBezTo>
                    <a:pt x="122682" y="57150"/>
                    <a:pt x="57150" y="122428"/>
                    <a:pt x="57150" y="202692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249350" cy="116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0"/>
                </a:lnSpc>
              </a:pPr>
              <a:r>
                <a:rPr lang="en-US" b="true" sz="33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04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73500" y="2601037"/>
            <a:ext cx="63318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315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Objective and System overview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27500" y="4750425"/>
            <a:ext cx="63318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315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Risk Ma</a:t>
            </a:r>
            <a:r>
              <a:rPr lang="en-US" b="true" sz="315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nagement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3500" y="4647675"/>
            <a:ext cx="6331800" cy="7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315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System diagram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99987" y="4789079"/>
            <a:ext cx="93701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39506" y="2588625"/>
            <a:ext cx="633180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b="true" sz="315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System Design and Development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Quattrocento"/>
                <a:ea typeface="Quattrocento"/>
                <a:cs typeface="Quattrocento"/>
                <a:sym typeface="Quattrocento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0" id="20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67131" y="3953719"/>
            <a:ext cx="2060212" cy="1781213"/>
            <a:chOff x="0" y="0"/>
            <a:chExt cx="2746950" cy="2374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47010" cy="2375027"/>
            </a:xfrm>
            <a:custGeom>
              <a:avLst/>
              <a:gdLst/>
              <a:ahLst/>
              <a:cxnLst/>
              <a:rect r="r" b="b" t="t" l="l"/>
              <a:pathLst>
                <a:path h="2375027" w="2747010">
                  <a:moveTo>
                    <a:pt x="0" y="414909"/>
                  </a:moveTo>
                  <a:cubicBezTo>
                    <a:pt x="0" y="185674"/>
                    <a:pt x="186436" y="0"/>
                    <a:pt x="416179" y="0"/>
                  </a:cubicBezTo>
                  <a:lnTo>
                    <a:pt x="2330831" y="0"/>
                  </a:lnTo>
                  <a:lnTo>
                    <a:pt x="2330831" y="28575"/>
                  </a:lnTo>
                  <a:lnTo>
                    <a:pt x="2330831" y="0"/>
                  </a:lnTo>
                  <a:cubicBezTo>
                    <a:pt x="2560574" y="0"/>
                    <a:pt x="2747010" y="185674"/>
                    <a:pt x="2747010" y="414909"/>
                  </a:cubicBezTo>
                  <a:lnTo>
                    <a:pt x="2718435" y="414909"/>
                  </a:lnTo>
                  <a:lnTo>
                    <a:pt x="2747010" y="414909"/>
                  </a:lnTo>
                  <a:lnTo>
                    <a:pt x="2747010" y="1960118"/>
                  </a:lnTo>
                  <a:lnTo>
                    <a:pt x="2718435" y="1960118"/>
                  </a:lnTo>
                  <a:lnTo>
                    <a:pt x="2747010" y="1960118"/>
                  </a:lnTo>
                  <a:cubicBezTo>
                    <a:pt x="2747010" y="2189353"/>
                    <a:pt x="2560574" y="2375027"/>
                    <a:pt x="2330831" y="2375027"/>
                  </a:cubicBezTo>
                  <a:lnTo>
                    <a:pt x="2330831" y="2346452"/>
                  </a:lnTo>
                  <a:lnTo>
                    <a:pt x="2330831" y="2374900"/>
                  </a:lnTo>
                  <a:lnTo>
                    <a:pt x="416179" y="2374900"/>
                  </a:lnTo>
                  <a:lnTo>
                    <a:pt x="416179" y="2346325"/>
                  </a:lnTo>
                  <a:lnTo>
                    <a:pt x="416179" y="2374900"/>
                  </a:lnTo>
                  <a:cubicBezTo>
                    <a:pt x="186436" y="2374900"/>
                    <a:pt x="0" y="2189353"/>
                    <a:pt x="0" y="1960118"/>
                  </a:cubicBezTo>
                  <a:lnTo>
                    <a:pt x="0" y="414909"/>
                  </a:lnTo>
                  <a:lnTo>
                    <a:pt x="28575" y="414909"/>
                  </a:lnTo>
                  <a:lnTo>
                    <a:pt x="0" y="414909"/>
                  </a:lnTo>
                  <a:moveTo>
                    <a:pt x="57150" y="414909"/>
                  </a:moveTo>
                  <a:lnTo>
                    <a:pt x="57150" y="1960118"/>
                  </a:lnTo>
                  <a:lnTo>
                    <a:pt x="28575" y="1960118"/>
                  </a:lnTo>
                  <a:lnTo>
                    <a:pt x="57150" y="1960118"/>
                  </a:lnTo>
                  <a:cubicBezTo>
                    <a:pt x="57150" y="2157603"/>
                    <a:pt x="217805" y="2317877"/>
                    <a:pt x="416179" y="2317877"/>
                  </a:cubicBezTo>
                  <a:lnTo>
                    <a:pt x="2330831" y="2317877"/>
                  </a:lnTo>
                  <a:cubicBezTo>
                    <a:pt x="2529205" y="2317877"/>
                    <a:pt x="2689860" y="2157603"/>
                    <a:pt x="2689860" y="1960118"/>
                  </a:cubicBezTo>
                  <a:lnTo>
                    <a:pt x="2689860" y="414909"/>
                  </a:lnTo>
                  <a:cubicBezTo>
                    <a:pt x="2689860" y="217424"/>
                    <a:pt x="2529205" y="57150"/>
                    <a:pt x="2330831" y="57150"/>
                  </a:cubicBezTo>
                  <a:lnTo>
                    <a:pt x="416179" y="57150"/>
                  </a:lnTo>
                  <a:lnTo>
                    <a:pt x="416179" y="28575"/>
                  </a:lnTo>
                  <a:lnTo>
                    <a:pt x="416179" y="57150"/>
                  </a:lnTo>
                  <a:cubicBezTo>
                    <a:pt x="217805" y="57150"/>
                    <a:pt x="57150" y="217424"/>
                    <a:pt x="57150" y="414909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352425"/>
              <a:ext cx="2746950" cy="20225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750"/>
                </a:lnSpc>
              </a:pPr>
              <a:r>
                <a:rPr lang="en-US" b="true" sz="75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01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988" y="5876025"/>
            <a:ext cx="145578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6" id="6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Objective and System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214437"/>
            <a:ext cx="8960485" cy="9361932"/>
            <a:chOff x="0" y="0"/>
            <a:chExt cx="11947313" cy="124825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47313" cy="12482576"/>
            </a:xfrm>
            <a:custGeom>
              <a:avLst/>
              <a:gdLst/>
              <a:ahLst/>
              <a:cxnLst/>
              <a:rect r="r" b="b" t="t" l="l"/>
              <a:pathLst>
                <a:path h="12482576" w="11947313">
                  <a:moveTo>
                    <a:pt x="0" y="0"/>
                  </a:moveTo>
                  <a:lnTo>
                    <a:pt x="11947313" y="0"/>
                  </a:lnTo>
                  <a:lnTo>
                    <a:pt x="11947313" y="12482576"/>
                  </a:lnTo>
                  <a:lnTo>
                    <a:pt x="0" y="12482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1947313" cy="12587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just">
                <a:lnSpc>
                  <a:spcPts val="3726"/>
                </a:lnSpc>
              </a:pP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Automatically monitors and updates the quantity of snack items on each shelf using </a:t>
              </a: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BLE - Loadcells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.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Displays real-time purchase information (item type, quantity, unit price, and total price) on a payment screen.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Supports </a:t>
              </a: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quick and contactless payments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with VietQR and SEPAY API integration.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Detects and alerts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when a customer attempts to leave without payment using a surveillance camera system.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Notifies staff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 when the inventory level of any item falls below a predefined threshold. 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Voice command integration via XG26 sensor for enhanced accessibility and user interaction (payment, products, combo, discounts)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Trigger an alert if the shelf is </a:t>
              </a: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shaken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, </a:t>
              </a: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tilted </a:t>
              </a: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or if the product is </a:t>
              </a:r>
              <a:r>
                <a:rPr lang="en-US" b="true" sz="27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placed in the wrong position.</a:t>
              </a:r>
            </a:p>
            <a:p>
              <a:pPr algn="just" marL="488632" indent="-244316" lvl="1">
                <a:lnSpc>
                  <a:spcPts val="3726"/>
                </a:lnSpc>
                <a:buFont typeface="Arial"/>
                <a:buChar char="•"/>
              </a:pPr>
              <a:r>
                <a:rPr lang="en-US" sz="2700">
                  <a:solidFill>
                    <a:srgbClr val="034EA2"/>
                  </a:solidFill>
                  <a:latin typeface="Arial MT Pro"/>
                  <a:ea typeface="Arial MT Pro"/>
                  <a:cs typeface="Arial MT Pro"/>
                  <a:sym typeface="Arial MT Pro"/>
                </a:rPr>
                <a:t>Management web interface to control product and shelf information.</a:t>
              </a:r>
            </a:p>
            <a:p>
              <a:pPr algn="just">
                <a:lnSpc>
                  <a:spcPts val="372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551645" y="1447800"/>
            <a:ext cx="6863243" cy="4303825"/>
          </a:xfrm>
          <a:custGeom>
            <a:avLst/>
            <a:gdLst/>
            <a:ahLst/>
            <a:cxnLst/>
            <a:rect r="r" b="b" t="t" l="l"/>
            <a:pathLst>
              <a:path h="4303825" w="6863243">
                <a:moveTo>
                  <a:pt x="0" y="0"/>
                </a:moveTo>
                <a:lnTo>
                  <a:pt x="6863243" y="0"/>
                </a:lnTo>
                <a:lnTo>
                  <a:pt x="6863243" y="4303825"/>
                </a:lnTo>
                <a:lnTo>
                  <a:pt x="0" y="4303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95995" y="6036939"/>
            <a:ext cx="3660763" cy="2754724"/>
          </a:xfrm>
          <a:custGeom>
            <a:avLst/>
            <a:gdLst/>
            <a:ahLst/>
            <a:cxnLst/>
            <a:rect r="r" b="b" t="t" l="l"/>
            <a:pathLst>
              <a:path h="2754724" w="3660763">
                <a:moveTo>
                  <a:pt x="0" y="0"/>
                </a:moveTo>
                <a:lnTo>
                  <a:pt x="3660763" y="0"/>
                </a:lnTo>
                <a:lnTo>
                  <a:pt x="3660763" y="2754724"/>
                </a:lnTo>
                <a:lnTo>
                  <a:pt x="0" y="2754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99611" y="6036939"/>
            <a:ext cx="3670926" cy="2754724"/>
          </a:xfrm>
          <a:custGeom>
            <a:avLst/>
            <a:gdLst/>
            <a:ahLst/>
            <a:cxnLst/>
            <a:rect r="r" b="b" t="t" l="l"/>
            <a:pathLst>
              <a:path h="2754724" w="3670926">
                <a:moveTo>
                  <a:pt x="0" y="0"/>
                </a:moveTo>
                <a:lnTo>
                  <a:pt x="3670927" y="0"/>
                </a:lnTo>
                <a:lnTo>
                  <a:pt x="3670927" y="2754724"/>
                </a:lnTo>
                <a:lnTo>
                  <a:pt x="0" y="27547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0" id="20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9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67131" y="3953719"/>
            <a:ext cx="2060212" cy="1781213"/>
            <a:chOff x="0" y="0"/>
            <a:chExt cx="2746950" cy="2374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47010" cy="2375027"/>
            </a:xfrm>
            <a:custGeom>
              <a:avLst/>
              <a:gdLst/>
              <a:ahLst/>
              <a:cxnLst/>
              <a:rect r="r" b="b" t="t" l="l"/>
              <a:pathLst>
                <a:path h="2375027" w="2747010">
                  <a:moveTo>
                    <a:pt x="0" y="414909"/>
                  </a:moveTo>
                  <a:cubicBezTo>
                    <a:pt x="0" y="185674"/>
                    <a:pt x="186436" y="0"/>
                    <a:pt x="416179" y="0"/>
                  </a:cubicBezTo>
                  <a:lnTo>
                    <a:pt x="2330831" y="0"/>
                  </a:lnTo>
                  <a:lnTo>
                    <a:pt x="2330831" y="28575"/>
                  </a:lnTo>
                  <a:lnTo>
                    <a:pt x="2330831" y="0"/>
                  </a:lnTo>
                  <a:cubicBezTo>
                    <a:pt x="2560574" y="0"/>
                    <a:pt x="2747010" y="185674"/>
                    <a:pt x="2747010" y="414909"/>
                  </a:cubicBezTo>
                  <a:lnTo>
                    <a:pt x="2718435" y="414909"/>
                  </a:lnTo>
                  <a:lnTo>
                    <a:pt x="2747010" y="414909"/>
                  </a:lnTo>
                  <a:lnTo>
                    <a:pt x="2747010" y="1960118"/>
                  </a:lnTo>
                  <a:lnTo>
                    <a:pt x="2718435" y="1960118"/>
                  </a:lnTo>
                  <a:lnTo>
                    <a:pt x="2747010" y="1960118"/>
                  </a:lnTo>
                  <a:cubicBezTo>
                    <a:pt x="2747010" y="2189353"/>
                    <a:pt x="2560574" y="2375027"/>
                    <a:pt x="2330831" y="2375027"/>
                  </a:cubicBezTo>
                  <a:lnTo>
                    <a:pt x="2330831" y="2346452"/>
                  </a:lnTo>
                  <a:lnTo>
                    <a:pt x="2330831" y="2374900"/>
                  </a:lnTo>
                  <a:lnTo>
                    <a:pt x="416179" y="2374900"/>
                  </a:lnTo>
                  <a:lnTo>
                    <a:pt x="416179" y="2346325"/>
                  </a:lnTo>
                  <a:lnTo>
                    <a:pt x="416179" y="2374900"/>
                  </a:lnTo>
                  <a:cubicBezTo>
                    <a:pt x="186436" y="2374900"/>
                    <a:pt x="0" y="2189353"/>
                    <a:pt x="0" y="1960118"/>
                  </a:cubicBezTo>
                  <a:lnTo>
                    <a:pt x="0" y="414909"/>
                  </a:lnTo>
                  <a:lnTo>
                    <a:pt x="28575" y="414909"/>
                  </a:lnTo>
                  <a:lnTo>
                    <a:pt x="0" y="414909"/>
                  </a:lnTo>
                  <a:moveTo>
                    <a:pt x="57150" y="414909"/>
                  </a:moveTo>
                  <a:lnTo>
                    <a:pt x="57150" y="1960118"/>
                  </a:lnTo>
                  <a:lnTo>
                    <a:pt x="28575" y="1960118"/>
                  </a:lnTo>
                  <a:lnTo>
                    <a:pt x="57150" y="1960118"/>
                  </a:lnTo>
                  <a:cubicBezTo>
                    <a:pt x="57150" y="2157603"/>
                    <a:pt x="217805" y="2317877"/>
                    <a:pt x="416179" y="2317877"/>
                  </a:cubicBezTo>
                  <a:lnTo>
                    <a:pt x="2330831" y="2317877"/>
                  </a:lnTo>
                  <a:cubicBezTo>
                    <a:pt x="2529205" y="2317877"/>
                    <a:pt x="2689860" y="2157603"/>
                    <a:pt x="2689860" y="1960118"/>
                  </a:cubicBezTo>
                  <a:lnTo>
                    <a:pt x="2689860" y="414909"/>
                  </a:lnTo>
                  <a:cubicBezTo>
                    <a:pt x="2689860" y="217424"/>
                    <a:pt x="2529205" y="57150"/>
                    <a:pt x="2330831" y="57150"/>
                  </a:cubicBezTo>
                  <a:lnTo>
                    <a:pt x="416179" y="57150"/>
                  </a:lnTo>
                  <a:lnTo>
                    <a:pt x="416179" y="28575"/>
                  </a:lnTo>
                  <a:lnTo>
                    <a:pt x="416179" y="57150"/>
                  </a:lnTo>
                  <a:cubicBezTo>
                    <a:pt x="217805" y="57150"/>
                    <a:pt x="57150" y="217424"/>
                    <a:pt x="57150" y="414909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52400"/>
              <a:ext cx="2746950" cy="252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000"/>
                </a:lnSpc>
              </a:pPr>
              <a:r>
                <a:rPr lang="en-US" b="true" sz="75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02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988" y="5876025"/>
            <a:ext cx="14557800" cy="7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System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8670" y="285790"/>
            <a:ext cx="15773400" cy="1066622"/>
            <a:chOff x="0" y="0"/>
            <a:chExt cx="21031200" cy="14221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031200" cy="1422162"/>
            </a:xfrm>
            <a:custGeom>
              <a:avLst/>
              <a:gdLst/>
              <a:ahLst/>
              <a:cxnLst/>
              <a:rect r="r" b="b" t="t" l="l"/>
              <a:pathLst>
                <a:path h="142216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162"/>
                  </a:lnTo>
                  <a:lnTo>
                    <a:pt x="0" y="1422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031200" cy="14602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36"/>
                </a:lnSpc>
              </a:pP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System Diagram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2476251" y="4383912"/>
            <a:ext cx="6234612" cy="1519176"/>
            <a:chOff x="0" y="0"/>
            <a:chExt cx="8312816" cy="20255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312785" cy="2025523"/>
            </a:xfrm>
            <a:custGeom>
              <a:avLst/>
              <a:gdLst/>
              <a:ahLst/>
              <a:cxnLst/>
              <a:rect r="r" b="b" t="t" l="l"/>
              <a:pathLst>
                <a:path h="2025523" w="8312785">
                  <a:moveTo>
                    <a:pt x="0" y="0"/>
                  </a:moveTo>
                  <a:lnTo>
                    <a:pt x="8312785" y="0"/>
                  </a:lnTo>
                  <a:lnTo>
                    <a:pt x="8312785" y="2025523"/>
                  </a:lnTo>
                  <a:lnTo>
                    <a:pt x="0" y="2025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7782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4" id="24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" b="-295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4067551" y="1447800"/>
            <a:ext cx="9286624" cy="8733238"/>
          </a:xfrm>
          <a:custGeom>
            <a:avLst/>
            <a:gdLst/>
            <a:ahLst/>
            <a:cxnLst/>
            <a:rect r="r" b="b" t="t" l="l"/>
            <a:pathLst>
              <a:path h="8733238" w="9286624">
                <a:moveTo>
                  <a:pt x="0" y="0"/>
                </a:moveTo>
                <a:lnTo>
                  <a:pt x="9286624" y="0"/>
                </a:lnTo>
                <a:lnTo>
                  <a:pt x="9286624" y="8733238"/>
                </a:lnTo>
                <a:lnTo>
                  <a:pt x="0" y="8733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57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88670" y="285790"/>
            <a:ext cx="15773400" cy="1066622"/>
            <a:chOff x="0" y="0"/>
            <a:chExt cx="21031200" cy="14221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031200" cy="1422162"/>
            </a:xfrm>
            <a:custGeom>
              <a:avLst/>
              <a:gdLst/>
              <a:ahLst/>
              <a:cxnLst/>
              <a:rect r="r" b="b" t="t" l="l"/>
              <a:pathLst>
                <a:path h="142216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162"/>
                  </a:lnTo>
                  <a:lnTo>
                    <a:pt x="0" y="14221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1031200" cy="146026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536"/>
                </a:lnSpc>
              </a:pP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Class </a:t>
              </a:r>
              <a:r>
                <a:rPr lang="en-US" b="true" sz="4200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Diagram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2" id="22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5109628" y="1447800"/>
            <a:ext cx="8192955" cy="8839200"/>
          </a:xfrm>
          <a:custGeom>
            <a:avLst/>
            <a:gdLst/>
            <a:ahLst/>
            <a:cxnLst/>
            <a:rect r="r" b="b" t="t" l="l"/>
            <a:pathLst>
              <a:path h="8839200" w="8192955">
                <a:moveTo>
                  <a:pt x="0" y="0"/>
                </a:moveTo>
                <a:lnTo>
                  <a:pt x="8192955" y="0"/>
                </a:lnTo>
                <a:lnTo>
                  <a:pt x="8192955" y="8839200"/>
                </a:lnTo>
                <a:lnTo>
                  <a:pt x="0" y="8839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59238" y="9659429"/>
            <a:ext cx="711447" cy="296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20" id="20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11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67131" y="3953719"/>
            <a:ext cx="2060212" cy="1781213"/>
            <a:chOff x="0" y="0"/>
            <a:chExt cx="2746950" cy="23749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47010" cy="2375027"/>
            </a:xfrm>
            <a:custGeom>
              <a:avLst/>
              <a:gdLst/>
              <a:ahLst/>
              <a:cxnLst/>
              <a:rect r="r" b="b" t="t" l="l"/>
              <a:pathLst>
                <a:path h="2375027" w="2747010">
                  <a:moveTo>
                    <a:pt x="0" y="414909"/>
                  </a:moveTo>
                  <a:cubicBezTo>
                    <a:pt x="0" y="185674"/>
                    <a:pt x="186436" y="0"/>
                    <a:pt x="416179" y="0"/>
                  </a:cubicBezTo>
                  <a:lnTo>
                    <a:pt x="2330831" y="0"/>
                  </a:lnTo>
                  <a:lnTo>
                    <a:pt x="2330831" y="28575"/>
                  </a:lnTo>
                  <a:lnTo>
                    <a:pt x="2330831" y="0"/>
                  </a:lnTo>
                  <a:cubicBezTo>
                    <a:pt x="2560574" y="0"/>
                    <a:pt x="2747010" y="185674"/>
                    <a:pt x="2747010" y="414909"/>
                  </a:cubicBezTo>
                  <a:lnTo>
                    <a:pt x="2718435" y="414909"/>
                  </a:lnTo>
                  <a:lnTo>
                    <a:pt x="2747010" y="414909"/>
                  </a:lnTo>
                  <a:lnTo>
                    <a:pt x="2747010" y="1960118"/>
                  </a:lnTo>
                  <a:lnTo>
                    <a:pt x="2718435" y="1960118"/>
                  </a:lnTo>
                  <a:lnTo>
                    <a:pt x="2747010" y="1960118"/>
                  </a:lnTo>
                  <a:cubicBezTo>
                    <a:pt x="2747010" y="2189353"/>
                    <a:pt x="2560574" y="2375027"/>
                    <a:pt x="2330831" y="2375027"/>
                  </a:cubicBezTo>
                  <a:lnTo>
                    <a:pt x="2330831" y="2346452"/>
                  </a:lnTo>
                  <a:lnTo>
                    <a:pt x="2330831" y="2374900"/>
                  </a:lnTo>
                  <a:lnTo>
                    <a:pt x="416179" y="2374900"/>
                  </a:lnTo>
                  <a:lnTo>
                    <a:pt x="416179" y="2346325"/>
                  </a:lnTo>
                  <a:lnTo>
                    <a:pt x="416179" y="2374900"/>
                  </a:lnTo>
                  <a:cubicBezTo>
                    <a:pt x="186436" y="2374900"/>
                    <a:pt x="0" y="2189353"/>
                    <a:pt x="0" y="1960118"/>
                  </a:cubicBezTo>
                  <a:lnTo>
                    <a:pt x="0" y="414909"/>
                  </a:lnTo>
                  <a:lnTo>
                    <a:pt x="28575" y="414909"/>
                  </a:lnTo>
                  <a:lnTo>
                    <a:pt x="0" y="414909"/>
                  </a:lnTo>
                  <a:moveTo>
                    <a:pt x="57150" y="414909"/>
                  </a:moveTo>
                  <a:lnTo>
                    <a:pt x="57150" y="1960118"/>
                  </a:lnTo>
                  <a:lnTo>
                    <a:pt x="28575" y="1960118"/>
                  </a:lnTo>
                  <a:lnTo>
                    <a:pt x="57150" y="1960118"/>
                  </a:lnTo>
                  <a:cubicBezTo>
                    <a:pt x="57150" y="2157603"/>
                    <a:pt x="217805" y="2317877"/>
                    <a:pt x="416179" y="2317877"/>
                  </a:cubicBezTo>
                  <a:lnTo>
                    <a:pt x="2330831" y="2317877"/>
                  </a:lnTo>
                  <a:cubicBezTo>
                    <a:pt x="2529205" y="2317877"/>
                    <a:pt x="2689860" y="2157603"/>
                    <a:pt x="2689860" y="1960118"/>
                  </a:cubicBezTo>
                  <a:lnTo>
                    <a:pt x="2689860" y="414909"/>
                  </a:lnTo>
                  <a:cubicBezTo>
                    <a:pt x="2689860" y="217424"/>
                    <a:pt x="2529205" y="57150"/>
                    <a:pt x="2330831" y="57150"/>
                  </a:cubicBezTo>
                  <a:lnTo>
                    <a:pt x="416179" y="57150"/>
                  </a:lnTo>
                  <a:lnTo>
                    <a:pt x="416179" y="28575"/>
                  </a:lnTo>
                  <a:lnTo>
                    <a:pt x="416179" y="57150"/>
                  </a:lnTo>
                  <a:cubicBezTo>
                    <a:pt x="217805" y="57150"/>
                    <a:pt x="57150" y="217424"/>
                    <a:pt x="57150" y="414909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52400"/>
              <a:ext cx="2746950" cy="252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000"/>
                </a:lnSpc>
              </a:pPr>
              <a:r>
                <a:rPr lang="en-US" b="true" sz="7500">
                  <a:solidFill>
                    <a:srgbClr val="034EA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03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988" y="5876025"/>
            <a:ext cx="145578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System Design a</a:t>
            </a:r>
            <a:r>
              <a:rPr lang="en-US" b="true" sz="42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nd Development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447800"/>
            <a:chOff x="0" y="0"/>
            <a:chExt cx="24384000" cy="193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930400"/>
            </a:xfrm>
            <a:custGeom>
              <a:avLst/>
              <a:gdLst/>
              <a:ahLst/>
              <a:cxnLst/>
              <a:rect r="r" b="b" t="t" l="l"/>
              <a:pathLst>
                <a:path h="1930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30400"/>
                  </a:lnTo>
                  <a:lnTo>
                    <a:pt x="0" y="193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40080" y="1677643"/>
            <a:ext cx="400050" cy="1028723"/>
            <a:chOff x="0" y="0"/>
            <a:chExt cx="533400" cy="13716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034EA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640080" y="2871444"/>
            <a:ext cx="400050" cy="1028723"/>
            <a:chOff x="0" y="0"/>
            <a:chExt cx="533400" cy="13716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19226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640080" y="4065244"/>
            <a:ext cx="400050" cy="1028722"/>
            <a:chOff x="0" y="0"/>
            <a:chExt cx="533400" cy="1371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33B2C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640080" y="5259045"/>
            <a:ext cx="400050" cy="1028722"/>
            <a:chOff x="0" y="0"/>
            <a:chExt cx="533400" cy="1371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50B84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640080" y="6452846"/>
            <a:ext cx="400050" cy="1028722"/>
            <a:chOff x="0" y="0"/>
            <a:chExt cx="533400" cy="13716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F3712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640080" y="7646646"/>
            <a:ext cx="400050" cy="1028722"/>
            <a:chOff x="0" y="0"/>
            <a:chExt cx="533400" cy="1371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E4E5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0080" y="8840446"/>
            <a:ext cx="400050" cy="1028722"/>
            <a:chOff x="0" y="0"/>
            <a:chExt cx="533400" cy="1371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3400" cy="1371600"/>
            </a:xfrm>
            <a:custGeom>
              <a:avLst/>
              <a:gdLst/>
              <a:ahLst/>
              <a:cxnLst/>
              <a:rect r="r" b="b" t="t" l="l"/>
              <a:pathLst>
                <a:path h="1371600" w="533400">
                  <a:moveTo>
                    <a:pt x="0" y="45339"/>
                  </a:moveTo>
                  <a:cubicBezTo>
                    <a:pt x="0" y="20320"/>
                    <a:pt x="20320" y="0"/>
                    <a:pt x="45339" y="0"/>
                  </a:cubicBezTo>
                  <a:lnTo>
                    <a:pt x="488061" y="0"/>
                  </a:lnTo>
                  <a:cubicBezTo>
                    <a:pt x="513080" y="0"/>
                    <a:pt x="533400" y="20320"/>
                    <a:pt x="533400" y="45339"/>
                  </a:cubicBezTo>
                  <a:lnTo>
                    <a:pt x="533400" y="1326261"/>
                  </a:lnTo>
                  <a:cubicBezTo>
                    <a:pt x="533400" y="1351280"/>
                    <a:pt x="513080" y="1371600"/>
                    <a:pt x="488061" y="1371600"/>
                  </a:cubicBezTo>
                  <a:lnTo>
                    <a:pt x="45339" y="1371600"/>
                  </a:lnTo>
                  <a:cubicBezTo>
                    <a:pt x="20320" y="1371600"/>
                    <a:pt x="0" y="1351280"/>
                    <a:pt x="0" y="1326261"/>
                  </a:cubicBezTo>
                  <a:close/>
                </a:path>
              </a:pathLst>
            </a:custGeom>
            <a:solidFill>
              <a:srgbClr val="B5B5B5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949690" y="425667"/>
            <a:ext cx="1112833" cy="660734"/>
            <a:chOff x="0" y="0"/>
            <a:chExt cx="1483778" cy="880978"/>
          </a:xfrm>
        </p:grpSpPr>
        <p:sp>
          <p:nvSpPr>
            <p:cNvPr name="Freeform 19" id="19" descr="A white logo with a black background  AI-generated content may be incorrect."/>
            <p:cNvSpPr/>
            <p:nvPr/>
          </p:nvSpPr>
          <p:spPr>
            <a:xfrm flipH="false" flipV="false" rot="0">
              <a:off x="0" y="0"/>
              <a:ext cx="1483741" cy="880999"/>
            </a:xfrm>
            <a:custGeom>
              <a:avLst/>
              <a:gdLst/>
              <a:ahLst/>
              <a:cxnLst/>
              <a:rect r="r" b="b" t="t" l="l"/>
              <a:pathLst>
                <a:path h="880999" w="1483741">
                  <a:moveTo>
                    <a:pt x="0" y="0"/>
                  </a:moveTo>
                  <a:lnTo>
                    <a:pt x="1483741" y="0"/>
                  </a:lnTo>
                  <a:lnTo>
                    <a:pt x="1483741" y="880999"/>
                  </a:lnTo>
                  <a:lnTo>
                    <a:pt x="0" y="88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95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84422" y="239106"/>
            <a:ext cx="15773400" cy="1066500"/>
            <a:chOff x="0" y="0"/>
            <a:chExt cx="21031200" cy="1422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031200" cy="1422000"/>
            </a:xfrm>
            <a:custGeom>
              <a:avLst/>
              <a:gdLst/>
              <a:ahLst/>
              <a:cxnLst/>
              <a:rect r="r" b="b" t="t" l="l"/>
              <a:pathLst>
                <a:path h="1422000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422000"/>
                  </a:lnTo>
                  <a:lnTo>
                    <a:pt x="0" y="1422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031200" cy="15077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F2F2F2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System Design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80095" y="9668954"/>
            <a:ext cx="5989350" cy="28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CDCCCC"/>
                </a:solidFill>
                <a:latin typeface="Quattrocento"/>
                <a:ea typeface="Quattrocento"/>
                <a:cs typeface="Quattrocento"/>
                <a:sym typeface="Quattrocento"/>
              </a:rPr>
              <a:t>© Copyright FPT Software – Confidential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059238" y="9659429"/>
            <a:ext cx="711300" cy="29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B5B5B5"/>
                </a:solidFill>
                <a:latin typeface="Quattrocento"/>
                <a:ea typeface="Quattrocento"/>
                <a:cs typeface="Quattrocento"/>
                <a:sym typeface="Quattrocento"/>
              </a:rPr>
              <a:t>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7537" y="1440313"/>
            <a:ext cx="17867966" cy="471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WebSo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cket Server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(Flask-SocketIO): Handles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&gt;80%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real-time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interactions like cart updates, payment tracking, device sync, voice/RFID commands, error detection.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Uses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multi-threading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for QR/payment monitoring; broadcast emit delivers real-time data to all clients.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In terms of hardware, data from the Loadcell is transmitted via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BLE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, while voice input is captured by the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XG26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kit and sent to WebSocket.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For the payment workflow,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VietQR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and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SEPAY 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services are integrated to generate </a:t>
            </a:r>
            <a:r>
              <a:rPr lang="en-US" b="true" sz="2700">
                <a:solidFill>
                  <a:srgbClr val="034EA2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QR codes</a:t>
            </a: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 and continuously monitor transactions. </a:t>
            </a:r>
          </a:p>
          <a:p>
            <a:pPr algn="just" marL="660082" indent="-330041" lvl="1">
              <a:lnSpc>
                <a:spcPts val="3726"/>
              </a:lnSpc>
              <a:buFont typeface="Arial"/>
              <a:buChar char="•"/>
            </a:pPr>
            <a:r>
              <a:rPr lang="en-US" sz="2700">
                <a:solidFill>
                  <a:srgbClr val="034EA2"/>
                </a:solidFill>
                <a:latin typeface="Arial MT Pro"/>
                <a:ea typeface="Arial MT Pro"/>
                <a:cs typeface="Arial MT Pro"/>
                <a:sym typeface="Arial MT Pro"/>
              </a:rPr>
              <a:t>To maintain robustness, the system implements strict session management, data validation, and error handling mechanisms, ensuring both security and reliability throughout the workflow.</a:t>
            </a:r>
          </a:p>
          <a:p>
            <a:pPr algn="just">
              <a:lnSpc>
                <a:spcPts val="372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DAGwbaa6ahQ</dc:identifier>
  <dcterms:modified xsi:type="dcterms:W3CDTF">2011-08-01T06:04:30Z</dcterms:modified>
  <cp:revision>1</cp:revision>
  <dc:title>CS17IUH - Slide: Smart Vending Shelf With Contactless Payment System - IC Semi Final.pptx</dc:title>
</cp:coreProperties>
</file>